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5" r:id="rId4"/>
    <p:sldId id="264" r:id="rId5"/>
    <p:sldId id="266" r:id="rId6"/>
    <p:sldId id="259" r:id="rId7"/>
    <p:sldId id="263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35CBEC99-A689-3120-6B9E-3AE5229998B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anose="020B060403050404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362F6F46-141D-4955-CE89-454275ECE4F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anose="020B0604030504040204" pitchFamily="34" charset="0"/>
              </a:defRPr>
            </a:lvl1pPr>
          </a:lstStyle>
          <a:p>
            <a:fld id="{1AD6F8D9-F35E-4ED0-BC8D-D064ED1BDA4B}" type="datetimeFigureOut">
              <a:rPr lang="ru-RU" altLang="ru-RU"/>
              <a:pPr/>
              <a:t>22.01.2026</a:t>
            </a:fld>
            <a:endParaRPr lang="ru-RU" altLang="ru-RU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220810D1-858D-AF7F-9598-ADC60A7AB11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anose="020B060403050404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BE8D3A31-98D9-3A4F-538D-1779F5DAF27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anose="020B0604030504040204" pitchFamily="34" charset="0"/>
              </a:defRPr>
            </a:lvl1pPr>
          </a:lstStyle>
          <a:p>
            <a:fld id="{4BB67B71-A0A1-4B7D-8A9C-D8DE5919BB5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686920C5-40EA-DC94-76F2-CF5EF75E5F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anose="020B060403050404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99B31B0F-F846-4D38-7A46-2341082E0BE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anose="020B0604030504040204" pitchFamily="34" charset="0"/>
              </a:defRPr>
            </a:lvl1pPr>
          </a:lstStyle>
          <a:p>
            <a:fld id="{4697EFD5-268C-4D56-9C73-6D392FF088D2}" type="datetimeFigureOut">
              <a:rPr lang="ru-RU" altLang="ru-RU"/>
              <a:pPr/>
              <a:t>22.01.2026</a:t>
            </a:fld>
            <a:endParaRPr lang="ru-RU" altLang="ru-RU"/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E55A8E2A-F6A6-C974-961A-A3F1462B4B39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6510A9F3-DCD9-8E9E-D050-91CC103F7E4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263F3E10-217E-4862-9A0C-FB800775266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anose="020B060403050404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96EAEA5E-B665-C4F5-58CC-0150C54140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anose="020B0604030504040204" pitchFamily="34" charset="0"/>
              </a:defRPr>
            </a:lvl1pPr>
          </a:lstStyle>
          <a:p>
            <a:fld id="{527D87EB-9BFB-4DBB-8C3B-F5C08D68A6A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BA4065C4-F00B-45F0-E9F8-A3B6F0CBDA5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7F164F80-D4CE-DC4D-51C3-E6C8A913DA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4235EC16-BD85-F513-B2CE-BB27CA652B0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02B324AB-BF24-9030-98ED-5C97E7A456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849C5DAC-856C-A8A5-90C4-0BF37738107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499EC7D9-B863-7D1E-CA0A-4A8BC05E34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AE60FE8F-F9E5-8125-8F54-CE0F5C3110D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111A730F-98EF-CCFF-9D60-5421E63CBF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3A977284-244B-290E-2661-1D144D61278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942AF761-1CEC-B3D8-8EC6-BBF299B4C9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1B13BAC5-94FE-09D4-8300-C8B40D6608C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0CEE157C-C8D9-F04F-D4C1-EF1308669B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3890BC46-CA18-34C3-C9B2-B39F5990EAB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18C0F9A6-8F8A-56C9-1D45-D56CA4CBCA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4">
            <a:extLst>
              <a:ext uri="{FF2B5EF4-FFF2-40B4-BE49-F238E27FC236}">
                <a16:creationId xmlns:a16="http://schemas.microsoft.com/office/drawing/2014/main" id="{2A9D1B70-73D2-8028-1460-2695BC23E9A2}"/>
              </a:ext>
            </a:extLst>
          </p:cNvPr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Скругленный прямоугольник 9">
            <a:extLst>
              <a:ext uri="{FF2B5EF4-FFF2-40B4-BE49-F238E27FC236}">
                <a16:creationId xmlns:a16="http://schemas.microsoft.com/office/drawing/2014/main" id="{00E3B6D5-3954-CEF2-F1D1-A2604D73F185}"/>
              </a:ext>
            </a:extLst>
          </p:cNvPr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18">
            <a:extLst>
              <a:ext uri="{FF2B5EF4-FFF2-40B4-BE49-F238E27FC236}">
                <a16:creationId xmlns:a16="http://schemas.microsoft.com/office/drawing/2014/main" id="{BC43472B-8F15-1103-AD83-A8F9A5A58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74A04-2D5A-4419-88FC-5F76243D101A}" type="datetimeFigureOut">
              <a:rPr lang="en-US"/>
              <a:pPr>
                <a:defRPr/>
              </a:pPr>
              <a:t>1/22/2026</a:t>
            </a:fld>
            <a:endParaRPr lang="en-US" dirty="0"/>
          </a:p>
        </p:txBody>
      </p:sp>
      <p:sp>
        <p:nvSpPr>
          <p:cNvPr id="6" name="Нижний колонтитул 7">
            <a:extLst>
              <a:ext uri="{FF2B5EF4-FFF2-40B4-BE49-F238E27FC236}">
                <a16:creationId xmlns:a16="http://schemas.microsoft.com/office/drawing/2014/main" id="{80F27FBF-773C-B516-25BB-1F58B53C1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0">
            <a:extLst>
              <a:ext uri="{FF2B5EF4-FFF2-40B4-BE49-F238E27FC236}">
                <a16:creationId xmlns:a16="http://schemas.microsoft.com/office/drawing/2014/main" id="{EFD7BC2F-A7C5-F788-B03D-DFAD2CBB8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D52AA7-E868-4AAA-B4B5-18CCDB7CBA2A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676032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>
            <a:extLst>
              <a:ext uri="{FF2B5EF4-FFF2-40B4-BE49-F238E27FC236}">
                <a16:creationId xmlns:a16="http://schemas.microsoft.com/office/drawing/2014/main" id="{EFFE519E-D333-1F69-4284-68F7A2B9E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987D0-BD11-4D11-B134-5C8E9818F5CF}" type="datetimeFigureOut">
              <a:rPr lang="en-US"/>
              <a:pPr>
                <a:defRPr/>
              </a:pPr>
              <a:t>1/22/2026</a:t>
            </a:fld>
            <a:endParaRPr lang="en-US" dirty="0"/>
          </a:p>
        </p:txBody>
      </p:sp>
      <p:sp>
        <p:nvSpPr>
          <p:cNvPr id="5" name="Нижний колонтитул 17">
            <a:extLst>
              <a:ext uri="{FF2B5EF4-FFF2-40B4-BE49-F238E27FC236}">
                <a16:creationId xmlns:a16="http://schemas.microsoft.com/office/drawing/2014/main" id="{E0F3A764-DCFF-5D98-7231-C201BE187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>
            <a:extLst>
              <a:ext uri="{FF2B5EF4-FFF2-40B4-BE49-F238E27FC236}">
                <a16:creationId xmlns:a16="http://schemas.microsoft.com/office/drawing/2014/main" id="{6678E692-98A9-A144-80C4-CBE454C2F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6A9F1-1B78-478F-AD7F-3A16FBFDB69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670955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>
            <a:extLst>
              <a:ext uri="{FF2B5EF4-FFF2-40B4-BE49-F238E27FC236}">
                <a16:creationId xmlns:a16="http://schemas.microsoft.com/office/drawing/2014/main" id="{22A0B2B3-2FAA-C5E7-DB83-740233B50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1571E-5F76-461B-855D-A39CAE420489}" type="datetimeFigureOut">
              <a:rPr lang="en-US"/>
              <a:pPr>
                <a:defRPr/>
              </a:pPr>
              <a:t>1/22/2026</a:t>
            </a:fld>
            <a:endParaRPr lang="en-US" dirty="0"/>
          </a:p>
        </p:txBody>
      </p:sp>
      <p:sp>
        <p:nvSpPr>
          <p:cNvPr id="5" name="Нижний колонтитул 17">
            <a:extLst>
              <a:ext uri="{FF2B5EF4-FFF2-40B4-BE49-F238E27FC236}">
                <a16:creationId xmlns:a16="http://schemas.microsoft.com/office/drawing/2014/main" id="{B6046720-0A89-920B-3D35-DA878F939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>
            <a:extLst>
              <a:ext uri="{FF2B5EF4-FFF2-40B4-BE49-F238E27FC236}">
                <a16:creationId xmlns:a16="http://schemas.microsoft.com/office/drawing/2014/main" id="{DF00633C-C1DF-DC31-42F2-60CF2C640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A293D4-03CC-4530-8CE3-1796C4238F0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480579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>
            <a:extLst>
              <a:ext uri="{FF2B5EF4-FFF2-40B4-BE49-F238E27FC236}">
                <a16:creationId xmlns:a16="http://schemas.microsoft.com/office/drawing/2014/main" id="{F3673B87-FB8B-E2AC-DA3A-49D0C6D84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A5C5B-B49C-4113-B71F-5153E8F1FB3A}" type="datetimeFigureOut">
              <a:rPr lang="en-US"/>
              <a:pPr>
                <a:defRPr/>
              </a:pPr>
              <a:t>1/22/2026</a:t>
            </a:fld>
            <a:endParaRPr lang="en-US" dirty="0"/>
          </a:p>
        </p:txBody>
      </p:sp>
      <p:sp>
        <p:nvSpPr>
          <p:cNvPr id="5" name="Нижний колонтитул 17">
            <a:extLst>
              <a:ext uri="{FF2B5EF4-FFF2-40B4-BE49-F238E27FC236}">
                <a16:creationId xmlns:a16="http://schemas.microsoft.com/office/drawing/2014/main" id="{56482B4D-863F-B8D0-0465-95644AF1C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>
            <a:extLst>
              <a:ext uri="{FF2B5EF4-FFF2-40B4-BE49-F238E27FC236}">
                <a16:creationId xmlns:a16="http://schemas.microsoft.com/office/drawing/2014/main" id="{D948DC30-6042-4717-3DC1-ADE8BC77E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D215C5-5C93-46C6-A0AD-CC5519A14C6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013455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3">
            <a:extLst>
              <a:ext uri="{FF2B5EF4-FFF2-40B4-BE49-F238E27FC236}">
                <a16:creationId xmlns:a16="http://schemas.microsoft.com/office/drawing/2014/main" id="{D7DE17C6-3238-3253-642E-A1EC6D9E1892}"/>
              </a:ext>
            </a:extLst>
          </p:cNvPr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Скругленный прямоугольник 10">
            <a:extLst>
              <a:ext uri="{FF2B5EF4-FFF2-40B4-BE49-F238E27FC236}">
                <a16:creationId xmlns:a16="http://schemas.microsoft.com/office/drawing/2014/main" id="{51E87B66-6A1D-210C-F55B-146ED038F4D6}"/>
              </a:ext>
            </a:extLst>
          </p:cNvPr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Дата 3">
            <a:extLst>
              <a:ext uri="{FF2B5EF4-FFF2-40B4-BE49-F238E27FC236}">
                <a16:creationId xmlns:a16="http://schemas.microsoft.com/office/drawing/2014/main" id="{B113580B-CB47-F748-E14E-1869001F2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9E664-CA33-4578-AA2B-92C90BF170E6}" type="datetimeFigureOut">
              <a:rPr lang="en-US"/>
              <a:pPr>
                <a:defRPr/>
              </a:pPr>
              <a:t>1/22/2026</a:t>
            </a:fld>
            <a:endParaRPr lang="en-US" dirty="0"/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EC7E0A26-FF29-C9F4-3751-B8456A80F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9B5FACB8-D60F-1613-8B47-151B7DBBF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B5FA7C-C7CD-4065-BC51-F2F8AEA1258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693872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4">
            <a:extLst>
              <a:ext uri="{FF2B5EF4-FFF2-40B4-BE49-F238E27FC236}">
                <a16:creationId xmlns:a16="http://schemas.microsoft.com/office/drawing/2014/main" id="{A52479B9-E65E-5DDD-581D-985A42DA1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7AEFE-0B49-46B6-9107-AB063AC8A693}" type="datetimeFigureOut">
              <a:rPr lang="en-US"/>
              <a:pPr>
                <a:defRPr/>
              </a:pPr>
              <a:t>1/22/2026</a:t>
            </a:fld>
            <a:endParaRPr lang="en-US" dirty="0"/>
          </a:p>
        </p:txBody>
      </p:sp>
      <p:sp>
        <p:nvSpPr>
          <p:cNvPr id="6" name="Нижний колонтитул 17">
            <a:extLst>
              <a:ext uri="{FF2B5EF4-FFF2-40B4-BE49-F238E27FC236}">
                <a16:creationId xmlns:a16="http://schemas.microsoft.com/office/drawing/2014/main" id="{A1983018-A3A7-3DC1-44C2-3140CF9DD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4">
            <a:extLst>
              <a:ext uri="{FF2B5EF4-FFF2-40B4-BE49-F238E27FC236}">
                <a16:creationId xmlns:a16="http://schemas.microsoft.com/office/drawing/2014/main" id="{0FDB0E72-5A8B-D4F7-EB39-CF6252771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1A8237-D944-4722-9E59-0EBDE430E507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666245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24">
            <a:extLst>
              <a:ext uri="{FF2B5EF4-FFF2-40B4-BE49-F238E27FC236}">
                <a16:creationId xmlns:a16="http://schemas.microsoft.com/office/drawing/2014/main" id="{F9DCEFA6-B628-C5D5-EE2B-3C4F3840E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EB09A-CF2A-40B4-8EDF-C7B93AAB9809}" type="datetimeFigureOut">
              <a:rPr lang="en-US"/>
              <a:pPr>
                <a:defRPr/>
              </a:pPr>
              <a:t>1/22/2026</a:t>
            </a:fld>
            <a:endParaRPr lang="en-US" dirty="0"/>
          </a:p>
        </p:txBody>
      </p:sp>
      <p:sp>
        <p:nvSpPr>
          <p:cNvPr id="8" name="Нижний колонтитул 17">
            <a:extLst>
              <a:ext uri="{FF2B5EF4-FFF2-40B4-BE49-F238E27FC236}">
                <a16:creationId xmlns:a16="http://schemas.microsoft.com/office/drawing/2014/main" id="{B8640433-C935-1B6A-429B-B140B76B5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4">
            <a:extLst>
              <a:ext uri="{FF2B5EF4-FFF2-40B4-BE49-F238E27FC236}">
                <a16:creationId xmlns:a16="http://schemas.microsoft.com/office/drawing/2014/main" id="{37BE477D-6D22-80BD-9021-1456AED99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A843E0-BA83-403F-9142-7CE621CB78D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658312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4">
            <a:extLst>
              <a:ext uri="{FF2B5EF4-FFF2-40B4-BE49-F238E27FC236}">
                <a16:creationId xmlns:a16="http://schemas.microsoft.com/office/drawing/2014/main" id="{CAEBCE13-050E-992A-FA22-F85015E27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CF0A7-9F64-4DE7-AE40-8EF5D56F29B5}" type="datetimeFigureOut">
              <a:rPr lang="en-US"/>
              <a:pPr>
                <a:defRPr/>
              </a:pPr>
              <a:t>1/22/2026</a:t>
            </a:fld>
            <a:endParaRPr lang="en-US" dirty="0"/>
          </a:p>
        </p:txBody>
      </p:sp>
      <p:sp>
        <p:nvSpPr>
          <p:cNvPr id="4" name="Нижний колонтитул 17">
            <a:extLst>
              <a:ext uri="{FF2B5EF4-FFF2-40B4-BE49-F238E27FC236}">
                <a16:creationId xmlns:a16="http://schemas.microsoft.com/office/drawing/2014/main" id="{27D7CDEA-5F33-A061-C97D-07B42D546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2D8F454-B3B7-73FD-F837-8D4861CC3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AB3F52-291B-4068-B8BF-9507C28CFD3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637345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6">
            <a:extLst>
              <a:ext uri="{FF2B5EF4-FFF2-40B4-BE49-F238E27FC236}">
                <a16:creationId xmlns:a16="http://schemas.microsoft.com/office/drawing/2014/main" id="{D8E09424-6B60-8C5F-0A88-782DE9F72AF0}"/>
              </a:ext>
            </a:extLst>
          </p:cNvPr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Дата 1">
            <a:extLst>
              <a:ext uri="{FF2B5EF4-FFF2-40B4-BE49-F238E27FC236}">
                <a16:creationId xmlns:a16="http://schemas.microsoft.com/office/drawing/2014/main" id="{F515926B-F8A2-3BB9-30E5-AA10DD634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EADCB-0531-4171-BCB3-FF641A7E9EED}" type="datetimeFigureOut">
              <a:rPr lang="en-US"/>
              <a:pPr>
                <a:defRPr/>
              </a:pPr>
              <a:t>1/22/2026</a:t>
            </a:fld>
            <a:endParaRPr lang="en-US" dirty="0"/>
          </a:p>
        </p:txBody>
      </p:sp>
      <p:sp>
        <p:nvSpPr>
          <p:cNvPr id="4" name="Нижний колонтитул 2">
            <a:extLst>
              <a:ext uri="{FF2B5EF4-FFF2-40B4-BE49-F238E27FC236}">
                <a16:creationId xmlns:a16="http://schemas.microsoft.com/office/drawing/2014/main" id="{3D390FB4-4973-484B-E0F7-11269EF0C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3">
            <a:extLst>
              <a:ext uri="{FF2B5EF4-FFF2-40B4-BE49-F238E27FC236}">
                <a16:creationId xmlns:a16="http://schemas.microsoft.com/office/drawing/2014/main" id="{CD8281E0-E91C-7E5E-354B-A317B6E1F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89329-D4AD-4025-9854-C8393D1885B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390953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4">
            <a:extLst>
              <a:ext uri="{FF2B5EF4-FFF2-40B4-BE49-F238E27FC236}">
                <a16:creationId xmlns:a16="http://schemas.microsoft.com/office/drawing/2014/main" id="{EA82A59B-07A5-D475-A838-C1977C199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C6170-A3CA-434C-989B-A3B14996D73C}" type="datetimeFigureOut">
              <a:rPr lang="en-US"/>
              <a:pPr>
                <a:defRPr/>
              </a:pPr>
              <a:t>1/22/2026</a:t>
            </a:fld>
            <a:endParaRPr lang="en-US" dirty="0"/>
          </a:p>
        </p:txBody>
      </p:sp>
      <p:sp>
        <p:nvSpPr>
          <p:cNvPr id="6" name="Нижний колонтитул 17">
            <a:extLst>
              <a:ext uri="{FF2B5EF4-FFF2-40B4-BE49-F238E27FC236}">
                <a16:creationId xmlns:a16="http://schemas.microsoft.com/office/drawing/2014/main" id="{1FBDEB8E-3538-F9EF-7B14-4204440C8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4">
            <a:extLst>
              <a:ext uri="{FF2B5EF4-FFF2-40B4-BE49-F238E27FC236}">
                <a16:creationId xmlns:a16="http://schemas.microsoft.com/office/drawing/2014/main" id="{696924DB-C1EA-7EF1-8084-FC827900D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43B2FA-2FD7-4DFA-8DE6-B449255D601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86311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14">
            <a:extLst>
              <a:ext uri="{FF2B5EF4-FFF2-40B4-BE49-F238E27FC236}">
                <a16:creationId xmlns:a16="http://schemas.microsoft.com/office/drawing/2014/main" id="{47A6747E-4EE5-F1AA-BF2D-0804C69152E6}"/>
              </a:ext>
            </a:extLst>
          </p:cNvPr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с одним скругленным углом 10">
            <a:extLst>
              <a:ext uri="{FF2B5EF4-FFF2-40B4-BE49-F238E27FC236}">
                <a16:creationId xmlns:a16="http://schemas.microsoft.com/office/drawing/2014/main" id="{EA258C53-ABFC-0182-4244-A5CA27A2848E}"/>
              </a:ext>
            </a:extLst>
          </p:cNvPr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7" name="Дата 4">
            <a:extLst>
              <a:ext uri="{FF2B5EF4-FFF2-40B4-BE49-F238E27FC236}">
                <a16:creationId xmlns:a16="http://schemas.microsoft.com/office/drawing/2014/main" id="{62455F01-C524-4035-4C02-3553C57E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68B33-FD2A-4132-A64A-0B5E9846C8C5}" type="datetimeFigureOut">
              <a:rPr lang="en-US"/>
              <a:pPr>
                <a:defRPr/>
              </a:pPr>
              <a:t>1/22/2026</a:t>
            </a:fld>
            <a:endParaRPr lang="en-US" dirty="0"/>
          </a:p>
        </p:txBody>
      </p:sp>
      <p:sp>
        <p:nvSpPr>
          <p:cNvPr id="8" name="Нижний колонтитул 5">
            <a:extLst>
              <a:ext uri="{FF2B5EF4-FFF2-40B4-BE49-F238E27FC236}">
                <a16:creationId xmlns:a16="http://schemas.microsoft.com/office/drawing/2014/main" id="{E28D81FF-2425-A7BF-03B9-97379B584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6">
            <a:extLst>
              <a:ext uri="{FF2B5EF4-FFF2-40B4-BE49-F238E27FC236}">
                <a16:creationId xmlns:a16="http://schemas.microsoft.com/office/drawing/2014/main" id="{5757FA75-CEC1-CFE7-9CA3-C31C66744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F8203E-B755-437C-B53B-FBF6E7F1993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381548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449C5689-87B7-B5BE-EB9C-F6720030DFB1}"/>
              </a:ext>
            </a:extLst>
          </p:cNvPr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Скругленный прямоугольник 8">
            <a:extLst>
              <a:ext uri="{FF2B5EF4-FFF2-40B4-BE49-F238E27FC236}">
                <a16:creationId xmlns:a16="http://schemas.microsoft.com/office/drawing/2014/main" id="{AE6ADFEE-F578-8F0F-427D-8709BC1ACB29}"/>
              </a:ext>
            </a:extLst>
          </p:cNvPr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Заголовок 12">
            <a:extLst>
              <a:ext uri="{FF2B5EF4-FFF2-40B4-BE49-F238E27FC236}">
                <a16:creationId xmlns:a16="http://schemas.microsoft.com/office/drawing/2014/main" id="{902A05B7-8881-7B87-B12D-55DA49FA9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1" name="Текст 3">
            <a:extLst>
              <a:ext uri="{FF2B5EF4-FFF2-40B4-BE49-F238E27FC236}">
                <a16:creationId xmlns:a16="http://schemas.microsoft.com/office/drawing/2014/main" id="{CE510D42-2597-4371-25CA-9085BE1CF3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25" name="Дата 24">
            <a:extLst>
              <a:ext uri="{FF2B5EF4-FFF2-40B4-BE49-F238E27FC236}">
                <a16:creationId xmlns:a16="http://schemas.microsoft.com/office/drawing/2014/main" id="{83E4E815-6AAB-261E-EC27-711EA4ED6D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A6B05F92-BB9D-48FB-A9D0-21D984EF3A16}" type="datetimeFigureOut">
              <a:rPr lang="en-US"/>
              <a:pPr>
                <a:defRPr/>
              </a:pPr>
              <a:t>1/22/2026</a:t>
            </a:fld>
            <a:endParaRPr lang="en-US" dirty="0"/>
          </a:p>
        </p:txBody>
      </p:sp>
      <p:sp>
        <p:nvSpPr>
          <p:cNvPr id="18" name="Нижний колонтитул 17">
            <a:extLst>
              <a:ext uri="{FF2B5EF4-FFF2-40B4-BE49-F238E27FC236}">
                <a16:creationId xmlns:a16="http://schemas.microsoft.com/office/drawing/2014/main" id="{8398B1E3-0078-63C4-DB89-AB1CBB0B54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dirty="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0581C28-65CB-1024-A788-8BA59D4705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9A9A9A"/>
                </a:solidFill>
                <a:latin typeface="Verdana" panose="020B0604030504040204" pitchFamily="34" charset="0"/>
              </a:defRPr>
            </a:lvl1pPr>
          </a:lstStyle>
          <a:p>
            <a:fld id="{1D2C86F9-5CFE-4F75-9ACA-CB4E7498F591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5" r:id="rId3"/>
    <p:sldLayoutId id="2147483682" r:id="rId4"/>
    <p:sldLayoutId id="2147483681" r:id="rId5"/>
    <p:sldLayoutId id="2147483680" r:id="rId6"/>
    <p:sldLayoutId id="2147483686" r:id="rId7"/>
    <p:sldLayoutId id="2147483679" r:id="rId8"/>
    <p:sldLayoutId id="2147483687" r:id="rId9"/>
    <p:sldLayoutId id="2147483678" r:id="rId10"/>
    <p:sldLayoutId id="214748367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FF4995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FF4995"/>
          </a:solidFill>
          <a:latin typeface="Verdan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FF4995"/>
          </a:solidFill>
          <a:latin typeface="Verdan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FF4995"/>
          </a:solidFill>
          <a:latin typeface="Verdan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FF4995"/>
          </a:solidFill>
          <a:latin typeface="Verdan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4995"/>
          </a:solidFill>
          <a:latin typeface="Verdan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4995"/>
          </a:solidFill>
          <a:latin typeface="Verdan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4995"/>
          </a:solidFill>
          <a:latin typeface="Verdan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4995"/>
          </a:solidFill>
          <a:latin typeface="Verdana" panose="020B0604030504040204" pitchFamily="34" charset="0"/>
        </a:defRPr>
      </a:lvl9pPr>
      <a:extLst/>
    </p:titleStyle>
    <p:bodyStyle>
      <a:lvl1pPr marL="265113" indent="-265113" algn="l" rtl="0" fontAlgn="base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fontAlgn="base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anose="020B0604030504040204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fontAlgn="base">
        <a:spcBef>
          <a:spcPts val="250"/>
        </a:spcBef>
        <a:spcAft>
          <a:spcPct val="0"/>
        </a:spcAft>
        <a:buClr>
          <a:srgbClr val="FF0041"/>
        </a:buClr>
        <a:buSzPct val="100000"/>
        <a:buFont typeface="Wingdings 2" panose="05020102010507070707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fontAlgn="base">
        <a:spcBef>
          <a:spcPts val="225"/>
        </a:spcBef>
        <a:spcAft>
          <a:spcPct val="0"/>
        </a:spcAft>
        <a:buClr>
          <a:srgbClr val="FF0041"/>
        </a:buClr>
        <a:buSzPct val="112000"/>
        <a:buFont typeface="Verdana" panose="020B0604030504040204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fontAlgn="base">
        <a:spcBef>
          <a:spcPts val="250"/>
        </a:spcBef>
        <a:spcAft>
          <a:spcPct val="0"/>
        </a:spcAft>
        <a:buClr>
          <a:srgbClr val="EB31B4"/>
        </a:buClr>
        <a:buSzPct val="100000"/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ADF653-B26E-4F20-4620-221CE3A62A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0"/>
            <a:ext cx="777240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Внешняя и внутренняя среда организации</a:t>
            </a:r>
          </a:p>
        </p:txBody>
      </p:sp>
      <p:pic>
        <p:nvPicPr>
          <p:cNvPr id="13315" name="Picture 3" descr="D:\клип арт\люди\AbleStock011.jpg">
            <a:extLst>
              <a:ext uri="{FF2B5EF4-FFF2-40B4-BE49-F238E27FC236}">
                <a16:creationId xmlns:a16="http://schemas.microsoft.com/office/drawing/2014/main" id="{B678E4EB-3C41-2731-73DB-E5BCA2DB51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514600"/>
            <a:ext cx="37719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80970C12-1521-8882-3E8C-AEE7B9C46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9600" y="762000"/>
            <a:ext cx="4343400" cy="5410200"/>
          </a:xfrm>
        </p:spPr>
        <p:txBody>
          <a:bodyPr>
            <a:normAutofit fontScale="92500" lnSpcReduction="20000"/>
          </a:bodyPr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Внешняя среда воздействия: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Среда прямого воздействия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Среда косвенного воздействия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внешней среды организации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Внутренняя среда организации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Модель влияния внешней  среды на организацию</a:t>
            </a:r>
          </a:p>
        </p:txBody>
      </p:sp>
      <p:pic>
        <p:nvPicPr>
          <p:cNvPr id="14339" name="Picture 2" descr="D:\клип арт\люди\AbleStock030.jpg">
            <a:extLst>
              <a:ext uri="{FF2B5EF4-FFF2-40B4-BE49-F238E27FC236}">
                <a16:creationId xmlns:a16="http://schemas.microsoft.com/office/drawing/2014/main" id="{17E5A768-AAF2-7793-A878-02AD397D17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450" y="1524000"/>
            <a:ext cx="2901950" cy="435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E435848C-C9A3-C197-1499-F55E907B8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57400"/>
            <a:ext cx="8001000" cy="2660904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совокупность элементов, находящихся внутри организации.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E10933-EA19-2F4C-2311-9D366A6A37F0}"/>
              </a:ext>
            </a:extLst>
          </p:cNvPr>
          <p:cNvSpPr txBox="1"/>
          <p:nvPr/>
        </p:nvSpPr>
        <p:spPr>
          <a:xfrm>
            <a:off x="381000" y="533400"/>
            <a:ext cx="8382000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500" b="1" dirty="0">
                <a:solidFill>
                  <a:srgbClr val="FF388C">
                    <a:tint val="88000"/>
                    <a:satMod val="15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</a:t>
            </a:r>
            <a:r>
              <a:rPr kumimoji="0" lang="ru-RU" sz="4500" b="1" i="0" u="none" strike="noStrike" kern="1200" cap="none" spc="0" normalizeH="0" baseline="0" noProof="0" dirty="0" err="1">
                <a:ln>
                  <a:noFill/>
                </a:ln>
                <a:solidFill>
                  <a:srgbClr val="FF388C">
                    <a:tint val="88000"/>
                    <a:satMod val="15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нутренняя</a:t>
            </a:r>
            <a:r>
              <a:rPr kumimoji="0" lang="ru-RU" sz="4500" b="1" i="0" u="none" strike="noStrike" kern="1200" cap="none" spc="0" normalizeH="0" baseline="0" noProof="0" dirty="0">
                <a:ln>
                  <a:noFill/>
                </a:ln>
                <a:solidFill>
                  <a:srgbClr val="FF388C">
                    <a:tint val="88000"/>
                    <a:satMod val="15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среда организации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83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CDDA88-CBEB-3CCE-1C8E-4B807CF0F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76200"/>
            <a:ext cx="8183562" cy="10509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Внутренняя среда организации</a:t>
            </a:r>
          </a:p>
        </p:txBody>
      </p:sp>
      <p:sp>
        <p:nvSpPr>
          <p:cNvPr id="4" name="Скругленный прямоугольник 3">
            <a:extLst>
              <a:ext uri="{FF2B5EF4-FFF2-40B4-BE49-F238E27FC236}">
                <a16:creationId xmlns:a16="http://schemas.microsoft.com/office/drawing/2014/main" id="{F07B4D2A-ED06-2223-5E36-7A8375D4CC7D}"/>
              </a:ext>
            </a:extLst>
          </p:cNvPr>
          <p:cNvSpPr/>
          <p:nvPr/>
        </p:nvSpPr>
        <p:spPr>
          <a:xfrm>
            <a:off x="1219200" y="1295400"/>
            <a:ext cx="1295400" cy="76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цели</a:t>
            </a:r>
          </a:p>
        </p:txBody>
      </p:sp>
      <p:sp>
        <p:nvSpPr>
          <p:cNvPr id="5" name="Скругленный прямоугольник 4">
            <a:extLst>
              <a:ext uri="{FF2B5EF4-FFF2-40B4-BE49-F238E27FC236}">
                <a16:creationId xmlns:a16="http://schemas.microsoft.com/office/drawing/2014/main" id="{8B7675B9-7F9A-DDF7-9847-9109A20DF318}"/>
              </a:ext>
            </a:extLst>
          </p:cNvPr>
          <p:cNvSpPr/>
          <p:nvPr/>
        </p:nvSpPr>
        <p:spPr>
          <a:xfrm>
            <a:off x="1219200" y="2362200"/>
            <a:ext cx="1295400" cy="76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задачи</a:t>
            </a: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id="{E1CCD8A1-27F0-3ABF-6FDA-41664D69008D}"/>
              </a:ext>
            </a:extLst>
          </p:cNvPr>
          <p:cNvSpPr/>
          <p:nvPr/>
        </p:nvSpPr>
        <p:spPr>
          <a:xfrm>
            <a:off x="1219200" y="3429000"/>
            <a:ext cx="1295400" cy="76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solidFill>
                  <a:schemeClr val="tx1"/>
                </a:solidFill>
              </a:rPr>
              <a:t>струк-тура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F5571DC1-B2E1-F06E-411B-D1002FDB7371}"/>
              </a:ext>
            </a:extLst>
          </p:cNvPr>
          <p:cNvSpPr/>
          <p:nvPr/>
        </p:nvSpPr>
        <p:spPr>
          <a:xfrm>
            <a:off x="1219200" y="4495800"/>
            <a:ext cx="1295400" cy="76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solidFill>
                  <a:schemeClr val="tx1"/>
                </a:solidFill>
              </a:rPr>
              <a:t>техно-логии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>
            <a:extLst>
              <a:ext uri="{FF2B5EF4-FFF2-40B4-BE49-F238E27FC236}">
                <a16:creationId xmlns:a16="http://schemas.microsoft.com/office/drawing/2014/main" id="{EDB31C47-261F-9AE3-4AD7-93FF87F6A578}"/>
              </a:ext>
            </a:extLst>
          </p:cNvPr>
          <p:cNvSpPr/>
          <p:nvPr/>
        </p:nvSpPr>
        <p:spPr>
          <a:xfrm>
            <a:off x="1219200" y="5562600"/>
            <a:ext cx="1295400" cy="76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люди</a:t>
            </a:r>
          </a:p>
        </p:txBody>
      </p:sp>
      <p:sp>
        <p:nvSpPr>
          <p:cNvPr id="9" name="Скругленный прямоугольник 8">
            <a:extLst>
              <a:ext uri="{FF2B5EF4-FFF2-40B4-BE49-F238E27FC236}">
                <a16:creationId xmlns:a16="http://schemas.microsoft.com/office/drawing/2014/main" id="{0042BE44-3276-B1C7-49A9-BD1E399425D1}"/>
              </a:ext>
            </a:extLst>
          </p:cNvPr>
          <p:cNvSpPr/>
          <p:nvPr/>
        </p:nvSpPr>
        <p:spPr>
          <a:xfrm>
            <a:off x="3276600" y="1295400"/>
            <a:ext cx="4953000" cy="76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Конкретное конечное состояние, ожидаемый результат, который стремится достичь организация</a:t>
            </a:r>
          </a:p>
        </p:txBody>
      </p:sp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83074820-9E47-2322-C026-9039D01743E2}"/>
              </a:ext>
            </a:extLst>
          </p:cNvPr>
          <p:cNvSpPr/>
          <p:nvPr/>
        </p:nvSpPr>
        <p:spPr>
          <a:xfrm>
            <a:off x="3276600" y="2362200"/>
            <a:ext cx="4953000" cy="76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Предписанная работа, которая должна быть выполнена установленным способом в определенный срок</a:t>
            </a:r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C2A0CDD3-4A0B-782E-A089-ADAE7A4ADE44}"/>
              </a:ext>
            </a:extLst>
          </p:cNvPr>
          <p:cNvSpPr/>
          <p:nvPr/>
        </p:nvSpPr>
        <p:spPr>
          <a:xfrm>
            <a:off x="3276600" y="3276600"/>
            <a:ext cx="4953000" cy="9906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Взаимоотношение уровней управления и функциональных областей, позволяющее наиболее эффективно достигать целей организации</a:t>
            </a:r>
          </a:p>
        </p:txBody>
      </p:sp>
      <p:sp>
        <p:nvSpPr>
          <p:cNvPr id="12" name="Скругленный прямоугольник 11">
            <a:extLst>
              <a:ext uri="{FF2B5EF4-FFF2-40B4-BE49-F238E27FC236}">
                <a16:creationId xmlns:a16="http://schemas.microsoft.com/office/drawing/2014/main" id="{37ABDCD5-1918-BDFA-BCC0-3A9412C5F0AD}"/>
              </a:ext>
            </a:extLst>
          </p:cNvPr>
          <p:cNvSpPr/>
          <p:nvPr/>
        </p:nvSpPr>
        <p:spPr>
          <a:xfrm>
            <a:off x="3276600" y="4495800"/>
            <a:ext cx="4953000" cy="76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Средство преобразования вводимых ресурсов в конечные искомые продукты или услуги </a:t>
            </a:r>
          </a:p>
        </p:txBody>
      </p:sp>
      <p:sp>
        <p:nvSpPr>
          <p:cNvPr id="13" name="Скругленный прямоугольник 12">
            <a:extLst>
              <a:ext uri="{FF2B5EF4-FFF2-40B4-BE49-F238E27FC236}">
                <a16:creationId xmlns:a16="http://schemas.microsoft.com/office/drawing/2014/main" id="{AB9D49DF-3C34-1397-4716-B061D2B8829B}"/>
              </a:ext>
            </a:extLst>
          </p:cNvPr>
          <p:cNvSpPr/>
          <p:nvPr/>
        </p:nvSpPr>
        <p:spPr>
          <a:xfrm>
            <a:off x="3276600" y="5562600"/>
            <a:ext cx="4953000" cy="76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Люди являются основой любой организации, создают ее продукт, формируют культуру организации</a:t>
            </a: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222F4D76-351E-C2AF-534E-F86EA856D174}"/>
              </a:ext>
            </a:extLst>
          </p:cNvPr>
          <p:cNvCxnSpPr/>
          <p:nvPr/>
        </p:nvCxnSpPr>
        <p:spPr>
          <a:xfrm rot="5400000">
            <a:off x="-1637506" y="3620294"/>
            <a:ext cx="46482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CE3BDD17-FD5D-9799-0FE9-9B89DDCB4D9B}"/>
              </a:ext>
            </a:extLst>
          </p:cNvPr>
          <p:cNvCxnSpPr>
            <a:endCxn id="4" idx="1"/>
          </p:cNvCxnSpPr>
          <p:nvPr/>
        </p:nvCxnSpPr>
        <p:spPr>
          <a:xfrm>
            <a:off x="685800" y="16764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9793C4A2-B24C-F4F5-DB7A-1833FA795626}"/>
              </a:ext>
            </a:extLst>
          </p:cNvPr>
          <p:cNvCxnSpPr/>
          <p:nvPr/>
        </p:nvCxnSpPr>
        <p:spPr>
          <a:xfrm>
            <a:off x="685800" y="2741613"/>
            <a:ext cx="5334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153E2070-D801-2B0B-F857-1856D94DD90F}"/>
              </a:ext>
            </a:extLst>
          </p:cNvPr>
          <p:cNvCxnSpPr/>
          <p:nvPr/>
        </p:nvCxnSpPr>
        <p:spPr>
          <a:xfrm>
            <a:off x="685800" y="38100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E0A910CB-F8B5-A87F-0CDB-C3E9F6DD242F}"/>
              </a:ext>
            </a:extLst>
          </p:cNvPr>
          <p:cNvCxnSpPr/>
          <p:nvPr/>
        </p:nvCxnSpPr>
        <p:spPr>
          <a:xfrm>
            <a:off x="685800" y="48768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ABF2CD6C-7AB2-26B9-02DE-980646EDABA0}"/>
              </a:ext>
            </a:extLst>
          </p:cNvPr>
          <p:cNvCxnSpPr/>
          <p:nvPr/>
        </p:nvCxnSpPr>
        <p:spPr>
          <a:xfrm>
            <a:off x="685800" y="59436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00CA0D9B-5919-E99A-C8F8-C2E58FD8F30F}"/>
              </a:ext>
            </a:extLst>
          </p:cNvPr>
          <p:cNvCxnSpPr>
            <a:endCxn id="0" idx="1"/>
          </p:cNvCxnSpPr>
          <p:nvPr/>
        </p:nvCxnSpPr>
        <p:spPr>
          <a:xfrm>
            <a:off x="2514600" y="16764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4FCB45A9-C239-EDC0-FFD4-B39F987BE0D5}"/>
              </a:ext>
            </a:extLst>
          </p:cNvPr>
          <p:cNvCxnSpPr/>
          <p:nvPr/>
        </p:nvCxnSpPr>
        <p:spPr>
          <a:xfrm>
            <a:off x="2514600" y="27432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D3CB8811-512B-90F9-049F-0A8E84E52CCF}"/>
              </a:ext>
            </a:extLst>
          </p:cNvPr>
          <p:cNvCxnSpPr/>
          <p:nvPr/>
        </p:nvCxnSpPr>
        <p:spPr>
          <a:xfrm>
            <a:off x="2514600" y="38100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5B7FF576-F7C7-182C-6BA3-37B35D8D1BFB}"/>
              </a:ext>
            </a:extLst>
          </p:cNvPr>
          <p:cNvCxnSpPr/>
          <p:nvPr/>
        </p:nvCxnSpPr>
        <p:spPr>
          <a:xfrm>
            <a:off x="2514600" y="48768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id="{16B5E1F2-3E3D-CE50-EA52-B8DFB42D1674}"/>
              </a:ext>
            </a:extLst>
          </p:cNvPr>
          <p:cNvCxnSpPr/>
          <p:nvPr/>
        </p:nvCxnSpPr>
        <p:spPr>
          <a:xfrm>
            <a:off x="2514600" y="59436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DF68E6-3D5D-841E-941C-09B5EE7CD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0E2A8452-DE4D-F543-00F6-E2E2B040A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57400"/>
            <a:ext cx="8001000" cy="2660904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Она включает в себя все факторы, находящиеся вне организации, но оказывающие влияние на ее деятельность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3151D3-62DD-02B2-4C04-4FB628C1378C}"/>
              </a:ext>
            </a:extLst>
          </p:cNvPr>
          <p:cNvSpPr txBox="1"/>
          <p:nvPr/>
        </p:nvSpPr>
        <p:spPr>
          <a:xfrm>
            <a:off x="381000" y="533400"/>
            <a:ext cx="8382000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500" b="1" dirty="0">
                <a:solidFill>
                  <a:srgbClr val="FF388C">
                    <a:tint val="88000"/>
                    <a:satMod val="15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Внешняя</a:t>
            </a:r>
            <a:r>
              <a:rPr kumimoji="0" lang="ru-RU" sz="4500" b="1" i="0" u="none" strike="noStrike" kern="1200" cap="none" spc="0" normalizeH="0" baseline="0" noProof="0" dirty="0">
                <a:ln>
                  <a:noFill/>
                </a:ln>
                <a:solidFill>
                  <a:srgbClr val="FF388C">
                    <a:tint val="88000"/>
                    <a:satMod val="15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среда организации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200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1071D9-37C2-8CBB-6128-B0664A016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228600"/>
            <a:ext cx="8183563" cy="1050925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Среда прямого воздействия</a:t>
            </a: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567B28C7-F4C0-16E6-0C1D-247B4CE9BA28}"/>
              </a:ext>
            </a:extLst>
          </p:cNvPr>
          <p:cNvSpPr/>
          <p:nvPr/>
        </p:nvSpPr>
        <p:spPr>
          <a:xfrm>
            <a:off x="3124200" y="2743200"/>
            <a:ext cx="2667000" cy="23622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организация</a:t>
            </a:r>
          </a:p>
        </p:txBody>
      </p:sp>
      <p:sp>
        <p:nvSpPr>
          <p:cNvPr id="8" name="Скругленный прямоугольник 7">
            <a:extLst>
              <a:ext uri="{FF2B5EF4-FFF2-40B4-BE49-F238E27FC236}">
                <a16:creationId xmlns:a16="http://schemas.microsoft.com/office/drawing/2014/main" id="{AC87A44E-A3D5-2691-893A-705DDFE8D24D}"/>
              </a:ext>
            </a:extLst>
          </p:cNvPr>
          <p:cNvSpPr/>
          <p:nvPr/>
        </p:nvSpPr>
        <p:spPr>
          <a:xfrm>
            <a:off x="457200" y="2971800"/>
            <a:ext cx="1981200" cy="838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конкуренты</a:t>
            </a:r>
          </a:p>
        </p:txBody>
      </p:sp>
      <p:sp>
        <p:nvSpPr>
          <p:cNvPr id="9" name="Скругленный прямоугольник 8">
            <a:extLst>
              <a:ext uri="{FF2B5EF4-FFF2-40B4-BE49-F238E27FC236}">
                <a16:creationId xmlns:a16="http://schemas.microsoft.com/office/drawing/2014/main" id="{BF36FB45-AC03-F116-0EE6-5898BDACF764}"/>
              </a:ext>
            </a:extLst>
          </p:cNvPr>
          <p:cNvSpPr/>
          <p:nvPr/>
        </p:nvSpPr>
        <p:spPr>
          <a:xfrm>
            <a:off x="3429000" y="1524000"/>
            <a:ext cx="1981200" cy="838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потребители</a:t>
            </a:r>
          </a:p>
        </p:txBody>
      </p:sp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28A1637C-AC48-F80D-B5B6-1EB62A1761D2}"/>
              </a:ext>
            </a:extLst>
          </p:cNvPr>
          <p:cNvSpPr/>
          <p:nvPr/>
        </p:nvSpPr>
        <p:spPr>
          <a:xfrm>
            <a:off x="6553200" y="2971800"/>
            <a:ext cx="1981200" cy="838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поставщики</a:t>
            </a:r>
          </a:p>
        </p:txBody>
      </p:sp>
      <p:sp>
        <p:nvSpPr>
          <p:cNvPr id="12" name="Скругленный прямоугольник 11">
            <a:extLst>
              <a:ext uri="{FF2B5EF4-FFF2-40B4-BE49-F238E27FC236}">
                <a16:creationId xmlns:a16="http://schemas.microsoft.com/office/drawing/2014/main" id="{2A3A2BEA-41CB-F6F2-1A44-E4972D75B89F}"/>
              </a:ext>
            </a:extLst>
          </p:cNvPr>
          <p:cNvSpPr/>
          <p:nvPr/>
        </p:nvSpPr>
        <p:spPr>
          <a:xfrm>
            <a:off x="1219200" y="5257800"/>
            <a:ext cx="1981200" cy="838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профсоюзы</a:t>
            </a:r>
          </a:p>
        </p:txBody>
      </p:sp>
      <p:sp>
        <p:nvSpPr>
          <p:cNvPr id="13" name="Скругленный прямоугольник 12">
            <a:extLst>
              <a:ext uri="{FF2B5EF4-FFF2-40B4-BE49-F238E27FC236}">
                <a16:creationId xmlns:a16="http://schemas.microsoft.com/office/drawing/2014/main" id="{6B25224E-CC24-E6E7-3299-AEE2328E7656}"/>
              </a:ext>
            </a:extLst>
          </p:cNvPr>
          <p:cNvSpPr/>
          <p:nvPr/>
        </p:nvSpPr>
        <p:spPr>
          <a:xfrm>
            <a:off x="5943600" y="5105400"/>
            <a:ext cx="1981200" cy="838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solidFill>
                  <a:schemeClr val="tx1"/>
                </a:solidFill>
              </a:rPr>
              <a:t>законода-тельств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784A9D41-F575-7038-F010-404356ED47B0}"/>
              </a:ext>
            </a:extLst>
          </p:cNvPr>
          <p:cNvCxnSpPr>
            <a:stCxn id="9" idx="2"/>
            <a:endCxn id="7" idx="0"/>
          </p:cNvCxnSpPr>
          <p:nvPr/>
        </p:nvCxnSpPr>
        <p:spPr>
          <a:xfrm rot="16200000" flipH="1">
            <a:off x="4248150" y="2533650"/>
            <a:ext cx="3810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9FF3C766-696B-6E6C-A307-C14C0FA696B8}"/>
              </a:ext>
            </a:extLst>
          </p:cNvPr>
          <p:cNvCxnSpPr>
            <a:stCxn id="8" idx="3"/>
            <a:endCxn id="7" idx="2"/>
          </p:cNvCxnSpPr>
          <p:nvPr/>
        </p:nvCxnSpPr>
        <p:spPr>
          <a:xfrm>
            <a:off x="2438400" y="3390900"/>
            <a:ext cx="685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C1919177-5F61-0B1B-2F93-AD6EAE57B2D1}"/>
              </a:ext>
            </a:extLst>
          </p:cNvPr>
          <p:cNvCxnSpPr>
            <a:stCxn id="12" idx="0"/>
            <a:endCxn id="7" idx="3"/>
          </p:cNvCxnSpPr>
          <p:nvPr/>
        </p:nvCxnSpPr>
        <p:spPr>
          <a:xfrm rot="5400000" flipH="1" flipV="1">
            <a:off x="2613025" y="4356100"/>
            <a:ext cx="498475" cy="1304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C18EA8C0-A72F-8A32-11C4-D33743C2BBE7}"/>
              </a:ext>
            </a:extLst>
          </p:cNvPr>
          <p:cNvCxnSpPr>
            <a:stCxn id="10" idx="1"/>
            <a:endCxn id="7" idx="6"/>
          </p:cNvCxnSpPr>
          <p:nvPr/>
        </p:nvCxnSpPr>
        <p:spPr>
          <a:xfrm rot="10800000" flipV="1">
            <a:off x="5791200" y="3390900"/>
            <a:ext cx="7620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6F96E74C-8FD1-D03F-D1BA-471C65B8125B}"/>
              </a:ext>
            </a:extLst>
          </p:cNvPr>
          <p:cNvCxnSpPr>
            <a:stCxn id="13" idx="0"/>
            <a:endCxn id="7" idx="5"/>
          </p:cNvCxnSpPr>
          <p:nvPr/>
        </p:nvCxnSpPr>
        <p:spPr>
          <a:xfrm rot="16200000" flipV="1">
            <a:off x="5994400" y="4165600"/>
            <a:ext cx="346075" cy="1533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911B64-527E-6BE5-331F-925AC5CB5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10509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Среда косвенного  воздействия</a:t>
            </a:r>
          </a:p>
        </p:txBody>
      </p:sp>
      <p:sp>
        <p:nvSpPr>
          <p:cNvPr id="16386" name="Содержимое 4">
            <a:extLst>
              <a:ext uri="{FF2B5EF4-FFF2-40B4-BE49-F238E27FC236}">
                <a16:creationId xmlns:a16="http://schemas.microsoft.com/office/drawing/2014/main" id="{DCD7FE37-DA61-6E35-CAFB-EC1F24DFD9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19600" y="152400"/>
            <a:ext cx="3932238" cy="4389438"/>
          </a:xfrm>
        </p:spPr>
        <p:txBody>
          <a:bodyPr/>
          <a:lstStyle/>
          <a:p>
            <a:pPr algn="r">
              <a:buFont typeface="Wingdings 2" panose="05020102010507070707" pitchFamily="18" charset="2"/>
              <a:buNone/>
            </a:pPr>
            <a:endParaRPr lang="ru-RU" altLang="ru-RU"/>
          </a:p>
          <a:p>
            <a:pPr algn="r">
              <a:buFont typeface="Wingdings" panose="05000000000000000000" pitchFamily="2" charset="2"/>
              <a:buChar char="§"/>
            </a:pPr>
            <a:endParaRPr lang="ru-RU" altLang="ru-RU"/>
          </a:p>
          <a:p>
            <a:pPr algn="r">
              <a:buFont typeface="Wingdings 2" panose="05020102010507070707" pitchFamily="18" charset="2"/>
              <a:buNone/>
            </a:pPr>
            <a:endParaRPr lang="ru-RU" altLang="ru-RU"/>
          </a:p>
          <a:p>
            <a:pPr algn="r">
              <a:buFont typeface="Wingdings 2" panose="05020102010507070707" pitchFamily="18" charset="2"/>
              <a:buNone/>
            </a:pPr>
            <a:endParaRPr lang="ru-RU" altLang="ru-RU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C2658966-0821-C6EE-6023-2623CE6701AF}"/>
              </a:ext>
            </a:extLst>
          </p:cNvPr>
          <p:cNvSpPr/>
          <p:nvPr/>
        </p:nvSpPr>
        <p:spPr>
          <a:xfrm>
            <a:off x="3124200" y="2743200"/>
            <a:ext cx="2667000" cy="23622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организация</a:t>
            </a:r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4BC189EB-B2F7-FA78-04A8-BDA518742525}"/>
              </a:ext>
            </a:extLst>
          </p:cNvPr>
          <p:cNvSpPr/>
          <p:nvPr/>
        </p:nvSpPr>
        <p:spPr>
          <a:xfrm>
            <a:off x="3429000" y="1524000"/>
            <a:ext cx="1981200" cy="838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политика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>
            <a:extLst>
              <a:ext uri="{FF2B5EF4-FFF2-40B4-BE49-F238E27FC236}">
                <a16:creationId xmlns:a16="http://schemas.microsoft.com/office/drawing/2014/main" id="{C98DCC20-E3C9-3772-68E5-2DA3A02871DB}"/>
              </a:ext>
            </a:extLst>
          </p:cNvPr>
          <p:cNvSpPr/>
          <p:nvPr/>
        </p:nvSpPr>
        <p:spPr>
          <a:xfrm>
            <a:off x="6553200" y="2971800"/>
            <a:ext cx="1981200" cy="838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НТП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>
            <a:extLst>
              <a:ext uri="{FF2B5EF4-FFF2-40B4-BE49-F238E27FC236}">
                <a16:creationId xmlns:a16="http://schemas.microsoft.com/office/drawing/2014/main" id="{0C26DBDE-4E43-FA94-CA3A-A658AC5226CF}"/>
              </a:ext>
            </a:extLst>
          </p:cNvPr>
          <p:cNvSpPr/>
          <p:nvPr/>
        </p:nvSpPr>
        <p:spPr>
          <a:xfrm>
            <a:off x="457200" y="2971800"/>
            <a:ext cx="1981200" cy="838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экономика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7A7B6F74-18C0-3C49-FF47-F759B36E870E}"/>
              </a:ext>
            </a:extLst>
          </p:cNvPr>
          <p:cNvSpPr/>
          <p:nvPr/>
        </p:nvSpPr>
        <p:spPr>
          <a:xfrm>
            <a:off x="1219200" y="5257800"/>
            <a:ext cx="2057400" cy="838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solidFill>
                  <a:schemeClr val="tx1"/>
                </a:solidFill>
              </a:rPr>
              <a:t>социо-культурная</a:t>
            </a:r>
            <a:r>
              <a:rPr lang="ru-RU" dirty="0">
                <a:solidFill>
                  <a:schemeClr val="tx1"/>
                </a:solidFill>
              </a:rPr>
              <a:t> среда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C0E8E4C9-ADC9-7229-CB39-1085F72575EB}"/>
              </a:ext>
            </a:extLst>
          </p:cNvPr>
          <p:cNvSpPr/>
          <p:nvPr/>
        </p:nvSpPr>
        <p:spPr>
          <a:xfrm>
            <a:off x="5943600" y="5105400"/>
            <a:ext cx="1981200" cy="838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международные события</a:t>
            </a: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90A80C37-6D7F-8F03-DA10-F874BE85535B}"/>
              </a:ext>
            </a:extLst>
          </p:cNvPr>
          <p:cNvCxnSpPr>
            <a:stCxn id="7" idx="2"/>
            <a:endCxn id="6" idx="0"/>
          </p:cNvCxnSpPr>
          <p:nvPr/>
        </p:nvCxnSpPr>
        <p:spPr>
          <a:xfrm rot="16200000" flipH="1">
            <a:off x="4248150" y="2533650"/>
            <a:ext cx="3810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13F160C1-A306-7CDA-EFA8-51579E6D4486}"/>
              </a:ext>
            </a:extLst>
          </p:cNvPr>
          <p:cNvCxnSpPr>
            <a:stCxn id="9" idx="3"/>
            <a:endCxn id="6" idx="2"/>
          </p:cNvCxnSpPr>
          <p:nvPr/>
        </p:nvCxnSpPr>
        <p:spPr>
          <a:xfrm>
            <a:off x="2438400" y="3390900"/>
            <a:ext cx="685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40AAD158-0A82-F87B-7724-3ED9D49A15A5}"/>
              </a:ext>
            </a:extLst>
          </p:cNvPr>
          <p:cNvCxnSpPr>
            <a:stCxn id="8" idx="1"/>
            <a:endCxn id="6" idx="6"/>
          </p:cNvCxnSpPr>
          <p:nvPr/>
        </p:nvCxnSpPr>
        <p:spPr>
          <a:xfrm rot="10800000" flipV="1">
            <a:off x="5791200" y="3390900"/>
            <a:ext cx="7620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9058CAFD-F97C-9F2A-5274-D458CEAAB8DA}"/>
              </a:ext>
            </a:extLst>
          </p:cNvPr>
          <p:cNvCxnSpPr>
            <a:stCxn id="10" idx="0"/>
            <a:endCxn id="6" idx="3"/>
          </p:cNvCxnSpPr>
          <p:nvPr/>
        </p:nvCxnSpPr>
        <p:spPr>
          <a:xfrm rot="5400000" flipH="1" flipV="1">
            <a:off x="2632075" y="4375150"/>
            <a:ext cx="498475" cy="1266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CB5827FB-70AB-6DB8-5387-D2F3E0E613D3}"/>
              </a:ext>
            </a:extLst>
          </p:cNvPr>
          <p:cNvCxnSpPr>
            <a:stCxn id="11" idx="0"/>
            <a:endCxn id="6" idx="5"/>
          </p:cNvCxnSpPr>
          <p:nvPr/>
        </p:nvCxnSpPr>
        <p:spPr>
          <a:xfrm rot="16200000" flipV="1">
            <a:off x="5994400" y="4165600"/>
            <a:ext cx="346075" cy="1533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E0E06FEA-324B-35C5-E138-0FB30AE0641C}"/>
              </a:ext>
            </a:extLst>
          </p:cNvPr>
          <p:cNvCxnSpPr>
            <a:stCxn id="13" idx="3"/>
            <a:endCxn id="12" idx="1"/>
          </p:cNvCxnSpPr>
          <p:nvPr/>
        </p:nvCxnSpPr>
        <p:spPr>
          <a:xfrm>
            <a:off x="3429000" y="3771900"/>
            <a:ext cx="2057400" cy="31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B6668623-3FAB-37E9-B2D7-EF6FB3B8F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33400"/>
            <a:ext cx="8183563" cy="13557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Модель влияния внешней среды на организацию</a:t>
            </a:r>
            <a:br>
              <a:rPr lang="ru-RU" dirty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7" name="Блок-схема: узел 6">
            <a:extLst>
              <a:ext uri="{FF2B5EF4-FFF2-40B4-BE49-F238E27FC236}">
                <a16:creationId xmlns:a16="http://schemas.microsoft.com/office/drawing/2014/main" id="{909EF0A1-814E-D377-9A92-6D744C5BB0A3}"/>
              </a:ext>
            </a:extLst>
          </p:cNvPr>
          <p:cNvSpPr/>
          <p:nvPr/>
        </p:nvSpPr>
        <p:spPr>
          <a:xfrm>
            <a:off x="3962400" y="3276600"/>
            <a:ext cx="990600" cy="914400"/>
          </a:xfrm>
          <a:prstGeom prst="flowChartConnecto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03257E-E7DF-965C-3BB5-6964C36E9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376613"/>
            <a:ext cx="17526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ru-RU" altLang="ru-RU" sz="1400" b="1"/>
              <a:t>Цель</a:t>
            </a:r>
            <a:r>
              <a:rPr lang="ru-RU" altLang="ru-RU" sz="1400"/>
              <a:t>        органи-                 зации</a:t>
            </a:r>
          </a:p>
        </p:txBody>
      </p:sp>
      <p:sp>
        <p:nvSpPr>
          <p:cNvPr id="9" name="Скругленный прямоугольник 8">
            <a:extLst>
              <a:ext uri="{FF2B5EF4-FFF2-40B4-BE49-F238E27FC236}">
                <a16:creationId xmlns:a16="http://schemas.microsoft.com/office/drawing/2014/main" id="{C7993639-BB23-6F32-BA45-82CE7AFD6575}"/>
              </a:ext>
            </a:extLst>
          </p:cNvPr>
          <p:cNvSpPr/>
          <p:nvPr/>
        </p:nvSpPr>
        <p:spPr>
          <a:xfrm>
            <a:off x="3657600" y="2590800"/>
            <a:ext cx="1600200" cy="3810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технологии</a:t>
            </a:r>
          </a:p>
        </p:txBody>
      </p:sp>
      <p:sp>
        <p:nvSpPr>
          <p:cNvPr id="12" name="Содержимое 11">
            <a:extLst>
              <a:ext uri="{FF2B5EF4-FFF2-40B4-BE49-F238E27FC236}">
                <a16:creationId xmlns:a16="http://schemas.microsoft.com/office/drawing/2014/main" id="{15148575-4EB1-C0F9-7CEA-694A53F4C9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0" y="3587750"/>
            <a:ext cx="1219200" cy="3746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marL="265176" indent="-265176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кадры</a:t>
            </a:r>
          </a:p>
        </p:txBody>
      </p:sp>
      <p:sp>
        <p:nvSpPr>
          <p:cNvPr id="13" name="Скругленный прямоугольник 12">
            <a:extLst>
              <a:ext uri="{FF2B5EF4-FFF2-40B4-BE49-F238E27FC236}">
                <a16:creationId xmlns:a16="http://schemas.microsoft.com/office/drawing/2014/main" id="{0E8BC152-63FC-BA70-D92C-FB6B26AACC47}"/>
              </a:ext>
            </a:extLst>
          </p:cNvPr>
          <p:cNvSpPr/>
          <p:nvPr/>
        </p:nvSpPr>
        <p:spPr>
          <a:xfrm>
            <a:off x="1828800" y="3581400"/>
            <a:ext cx="1600200" cy="381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структура</a:t>
            </a:r>
          </a:p>
        </p:txBody>
      </p:sp>
      <p:sp>
        <p:nvSpPr>
          <p:cNvPr id="14" name="Скругленный прямоугольник 13">
            <a:extLst>
              <a:ext uri="{FF2B5EF4-FFF2-40B4-BE49-F238E27FC236}">
                <a16:creationId xmlns:a16="http://schemas.microsoft.com/office/drawing/2014/main" id="{7FD094F7-936F-E87C-F588-3C11E010BD6E}"/>
              </a:ext>
            </a:extLst>
          </p:cNvPr>
          <p:cNvSpPr/>
          <p:nvPr/>
        </p:nvSpPr>
        <p:spPr>
          <a:xfrm>
            <a:off x="3657600" y="4495800"/>
            <a:ext cx="1600200" cy="381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задачи</a:t>
            </a: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398838DA-CC4C-4F61-A33F-CDF670786DAB}"/>
              </a:ext>
            </a:extLst>
          </p:cNvPr>
          <p:cNvCxnSpPr>
            <a:stCxn id="9" idx="2"/>
            <a:endCxn id="7" idx="0"/>
          </p:cNvCxnSpPr>
          <p:nvPr/>
        </p:nvCxnSpPr>
        <p:spPr>
          <a:xfrm rot="5400000">
            <a:off x="4305301" y="3124200"/>
            <a:ext cx="304800" cy="31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5977BC59-FEFB-121B-ADD7-D426D02E7A16}"/>
              </a:ext>
            </a:extLst>
          </p:cNvPr>
          <p:cNvCxnSpPr>
            <a:stCxn id="14" idx="0"/>
            <a:endCxn id="7" idx="4"/>
          </p:cNvCxnSpPr>
          <p:nvPr/>
        </p:nvCxnSpPr>
        <p:spPr>
          <a:xfrm rot="5400000" flipH="1" flipV="1">
            <a:off x="4305301" y="4343400"/>
            <a:ext cx="304800" cy="31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19A162B1-95B1-103D-D565-6FBC9BB70C09}"/>
              </a:ext>
            </a:extLst>
          </p:cNvPr>
          <p:cNvCxnSpPr>
            <a:stCxn id="13" idx="0"/>
            <a:endCxn id="9" idx="1"/>
          </p:cNvCxnSpPr>
          <p:nvPr/>
        </p:nvCxnSpPr>
        <p:spPr>
          <a:xfrm rot="5400000" flipH="1" flipV="1">
            <a:off x="2743200" y="2667000"/>
            <a:ext cx="800100" cy="1028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3CFCB91B-087B-B793-D712-1DA200E07558}"/>
              </a:ext>
            </a:extLst>
          </p:cNvPr>
          <p:cNvCxnSpPr>
            <a:stCxn id="9" idx="3"/>
            <a:endCxn id="12" idx="0"/>
          </p:cNvCxnSpPr>
          <p:nvPr/>
        </p:nvCxnSpPr>
        <p:spPr>
          <a:xfrm>
            <a:off x="5257800" y="2781300"/>
            <a:ext cx="838200" cy="8064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10976D55-D635-FC25-55C8-0D7C5D0240DE}"/>
              </a:ext>
            </a:extLst>
          </p:cNvPr>
          <p:cNvCxnSpPr>
            <a:stCxn id="12" idx="2"/>
            <a:endCxn id="14" idx="3"/>
          </p:cNvCxnSpPr>
          <p:nvPr/>
        </p:nvCxnSpPr>
        <p:spPr>
          <a:xfrm rot="5400000">
            <a:off x="5314950" y="3905250"/>
            <a:ext cx="72390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0345F1C0-1596-2C46-EF4F-8393C2ED2F2B}"/>
              </a:ext>
            </a:extLst>
          </p:cNvPr>
          <p:cNvCxnSpPr>
            <a:stCxn id="14" idx="1"/>
            <a:endCxn id="13" idx="2"/>
          </p:cNvCxnSpPr>
          <p:nvPr/>
        </p:nvCxnSpPr>
        <p:spPr>
          <a:xfrm rot="10800000">
            <a:off x="2628900" y="3962400"/>
            <a:ext cx="1028700" cy="723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Скругленный прямоугольник 43">
            <a:extLst>
              <a:ext uri="{FF2B5EF4-FFF2-40B4-BE49-F238E27FC236}">
                <a16:creationId xmlns:a16="http://schemas.microsoft.com/office/drawing/2014/main" id="{6E17F041-7D65-9B9A-4321-CEED86D64B43}"/>
              </a:ext>
            </a:extLst>
          </p:cNvPr>
          <p:cNvSpPr/>
          <p:nvPr/>
        </p:nvSpPr>
        <p:spPr>
          <a:xfrm>
            <a:off x="685800" y="1676400"/>
            <a:ext cx="2057400" cy="1143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воздействие поставщиков и технологий</a:t>
            </a:r>
          </a:p>
        </p:txBody>
      </p:sp>
      <p:sp>
        <p:nvSpPr>
          <p:cNvPr id="45" name="Скругленный прямоугольник 44">
            <a:extLst>
              <a:ext uri="{FF2B5EF4-FFF2-40B4-BE49-F238E27FC236}">
                <a16:creationId xmlns:a16="http://schemas.microsoft.com/office/drawing/2014/main" id="{9E0B6CF8-2286-5B78-2426-16D6ED8122B7}"/>
              </a:ext>
            </a:extLst>
          </p:cNvPr>
          <p:cNvSpPr/>
          <p:nvPr/>
        </p:nvSpPr>
        <p:spPr>
          <a:xfrm>
            <a:off x="6324600" y="1676400"/>
            <a:ext cx="2057400" cy="1143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воздействие социо- культурной сферы</a:t>
            </a:r>
          </a:p>
        </p:txBody>
      </p:sp>
      <p:sp>
        <p:nvSpPr>
          <p:cNvPr id="46" name="Скругленный прямоугольник 45">
            <a:extLst>
              <a:ext uri="{FF2B5EF4-FFF2-40B4-BE49-F238E27FC236}">
                <a16:creationId xmlns:a16="http://schemas.microsoft.com/office/drawing/2014/main" id="{C73BB28B-FEE3-E219-A3FB-D833708B85AD}"/>
              </a:ext>
            </a:extLst>
          </p:cNvPr>
          <p:cNvSpPr/>
          <p:nvPr/>
        </p:nvSpPr>
        <p:spPr>
          <a:xfrm>
            <a:off x="685800" y="4572000"/>
            <a:ext cx="2057400" cy="1143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воздействие  экономики и конкурентов</a:t>
            </a:r>
          </a:p>
        </p:txBody>
      </p:sp>
      <p:sp>
        <p:nvSpPr>
          <p:cNvPr id="47" name="Скругленный прямоугольник 46">
            <a:extLst>
              <a:ext uri="{FF2B5EF4-FFF2-40B4-BE49-F238E27FC236}">
                <a16:creationId xmlns:a16="http://schemas.microsoft.com/office/drawing/2014/main" id="{56BEC663-001F-0E18-19E1-B9B77CC2D53B}"/>
              </a:ext>
            </a:extLst>
          </p:cNvPr>
          <p:cNvSpPr/>
          <p:nvPr/>
        </p:nvSpPr>
        <p:spPr>
          <a:xfrm>
            <a:off x="6324600" y="4572000"/>
            <a:ext cx="2057400" cy="1143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воздействие </a:t>
            </a:r>
            <a:r>
              <a:rPr lang="ru-RU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законодатель-ства</a:t>
            </a: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и политики</a:t>
            </a:r>
          </a:p>
        </p:txBody>
      </p:sp>
      <p:sp>
        <p:nvSpPr>
          <p:cNvPr id="48" name="Левая круглая скобка 47">
            <a:extLst>
              <a:ext uri="{FF2B5EF4-FFF2-40B4-BE49-F238E27FC236}">
                <a16:creationId xmlns:a16="http://schemas.microsoft.com/office/drawing/2014/main" id="{D8F9940A-6DC2-0D40-0697-CADFACC78A8D}"/>
              </a:ext>
            </a:extLst>
          </p:cNvPr>
          <p:cNvSpPr/>
          <p:nvPr/>
        </p:nvSpPr>
        <p:spPr>
          <a:xfrm>
            <a:off x="533400" y="2209800"/>
            <a:ext cx="152400" cy="297180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9" name="Правая круглая скобка 48">
            <a:extLst>
              <a:ext uri="{FF2B5EF4-FFF2-40B4-BE49-F238E27FC236}">
                <a16:creationId xmlns:a16="http://schemas.microsoft.com/office/drawing/2014/main" id="{BAFE9A84-25F3-8D36-9778-1E112D5A9A25}"/>
              </a:ext>
            </a:extLst>
          </p:cNvPr>
          <p:cNvSpPr/>
          <p:nvPr/>
        </p:nvSpPr>
        <p:spPr>
          <a:xfrm>
            <a:off x="8382000" y="2286000"/>
            <a:ext cx="152400" cy="2895600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C60ACD5-D8B8-F730-A274-CD99674BB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124200"/>
            <a:ext cx="1447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ru-RU" altLang="ru-RU"/>
              <a:t>Вводимые </a:t>
            </a:r>
          </a:p>
          <a:p>
            <a:endParaRPr lang="ru-RU" altLang="ru-RU"/>
          </a:p>
          <a:p>
            <a:endParaRPr lang="ru-RU" altLang="ru-RU"/>
          </a:p>
          <a:p>
            <a:r>
              <a:rPr lang="ru-RU" altLang="ru-RU"/>
              <a:t>ресурсы</a:t>
            </a:r>
          </a:p>
        </p:txBody>
      </p:sp>
      <p:sp>
        <p:nvSpPr>
          <p:cNvPr id="50" name="Стрелка вверх 49">
            <a:extLst>
              <a:ext uri="{FF2B5EF4-FFF2-40B4-BE49-F238E27FC236}">
                <a16:creationId xmlns:a16="http://schemas.microsoft.com/office/drawing/2014/main" id="{4869BED7-2CCB-0501-E0E6-F842DCBD710F}"/>
              </a:ext>
            </a:extLst>
          </p:cNvPr>
          <p:cNvSpPr/>
          <p:nvPr/>
        </p:nvSpPr>
        <p:spPr>
          <a:xfrm rot="5400000">
            <a:off x="571500" y="3467100"/>
            <a:ext cx="381000" cy="609600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3" name="Прямая соединительная линия 52">
            <a:extLst>
              <a:ext uri="{FF2B5EF4-FFF2-40B4-BE49-F238E27FC236}">
                <a16:creationId xmlns:a16="http://schemas.microsoft.com/office/drawing/2014/main" id="{EDDD67F5-2318-6C99-D1A7-AC91C3FDC3CD}"/>
              </a:ext>
            </a:extLst>
          </p:cNvPr>
          <p:cNvCxnSpPr>
            <a:stCxn id="44" idx="3"/>
            <a:endCxn id="45" idx="1"/>
          </p:cNvCxnSpPr>
          <p:nvPr/>
        </p:nvCxnSpPr>
        <p:spPr>
          <a:xfrm>
            <a:off x="2743200" y="2247900"/>
            <a:ext cx="3581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A45AD901-9025-2018-36BF-DA3A7D4C1949}"/>
              </a:ext>
            </a:extLst>
          </p:cNvPr>
          <p:cNvCxnSpPr>
            <a:stCxn id="46" idx="3"/>
            <a:endCxn id="47" idx="1"/>
          </p:cNvCxnSpPr>
          <p:nvPr/>
        </p:nvCxnSpPr>
        <p:spPr>
          <a:xfrm>
            <a:off x="2743200" y="5143500"/>
            <a:ext cx="3581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Стрелка вверх 55">
            <a:extLst>
              <a:ext uri="{FF2B5EF4-FFF2-40B4-BE49-F238E27FC236}">
                <a16:creationId xmlns:a16="http://schemas.microsoft.com/office/drawing/2014/main" id="{E3F4FC8E-7DBA-166A-15B4-5BA4CF70A27B}"/>
              </a:ext>
            </a:extLst>
          </p:cNvPr>
          <p:cNvSpPr/>
          <p:nvPr/>
        </p:nvSpPr>
        <p:spPr>
          <a:xfrm rot="5400000">
            <a:off x="8115300" y="3467100"/>
            <a:ext cx="381000" cy="609600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9FEC6FC-11CC-D29F-A8AD-50DD63F45D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3276600"/>
            <a:ext cx="1371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ru-RU" altLang="ru-RU"/>
              <a:t>результат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/>
      <p:bldP spid="9" grpId="0" animBg="1"/>
      <p:bldP spid="12" grpId="0" build="p" animBg="1"/>
      <p:bldP spid="13" grpId="0" animBg="1"/>
      <p:bldP spid="14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1" grpId="0"/>
      <p:bldP spid="50" grpId="0" animBg="1"/>
      <p:bldP spid="56" grpId="0" animBg="1"/>
      <p:bldP spid="5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E6C7F3-E51F-B4E4-E5F0-38E0FD6C2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2667000"/>
            <a:ext cx="8183562" cy="105092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Благодарим за внимание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Другая 2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343434"/>
      </a:hlink>
      <a:folHlink>
        <a:srgbClr val="FF79C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136</TotalTime>
  <Words>190</Words>
  <Application>Microsoft Office PowerPoint</Application>
  <PresentationFormat>Экран (4:3)</PresentationFormat>
  <Paragraphs>58</Paragraphs>
  <Slides>9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Verdana</vt:lpstr>
      <vt:lpstr>Arial</vt:lpstr>
      <vt:lpstr>Wingdings 2</vt:lpstr>
      <vt:lpstr>Calibri</vt:lpstr>
      <vt:lpstr>Wingdings</vt:lpstr>
      <vt:lpstr>Аспект</vt:lpstr>
      <vt:lpstr>Внешняя и внутренняя среда организации</vt:lpstr>
      <vt:lpstr>Презентация PowerPoint</vt:lpstr>
      <vt:lpstr>Презентация PowerPoint</vt:lpstr>
      <vt:lpstr>Внутренняя среда организации</vt:lpstr>
      <vt:lpstr>Презентация PowerPoint</vt:lpstr>
      <vt:lpstr>Среда прямого воздействия</vt:lpstr>
      <vt:lpstr>Среда косвенного  воздействия</vt:lpstr>
      <vt:lpstr>Модель влияния внешней среды на организацию </vt:lpstr>
      <vt:lpstr>Благодарим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Внешняя среда организации</dc:title>
  <dc:creator>Metodkab-203</dc:creator>
  <cp:lastModifiedBy>Metodkab-203</cp:lastModifiedBy>
  <cp:revision>21</cp:revision>
  <dcterms:modified xsi:type="dcterms:W3CDTF">2026-01-22T10:30:45Z</dcterms:modified>
</cp:coreProperties>
</file>