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0" r:id="rId3"/>
    <p:sldId id="257" r:id="rId4"/>
    <p:sldId id="268" r:id="rId5"/>
    <p:sldId id="258" r:id="rId6"/>
    <p:sldId id="267" r:id="rId7"/>
    <p:sldId id="279" r:id="rId8"/>
    <p:sldId id="266" r:id="rId9"/>
    <p:sldId id="271" r:id="rId10"/>
    <p:sldId id="275" r:id="rId11"/>
    <p:sldId id="274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F7"/>
    <a:srgbClr val="CEE1F2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434" autoAdjust="0"/>
  </p:normalViewPr>
  <p:slideViewPr>
    <p:cSldViewPr snapToGrid="0">
      <p:cViewPr>
        <p:scale>
          <a:sx n="78" d="100"/>
          <a:sy n="78" d="100"/>
        </p:scale>
        <p:origin x="-25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07CFE-79B8-4C91-88D1-C544FC6FC1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7F940-AF5F-4484-8BA8-843F5C5AA377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A33D4-6B34-46EC-B183-8325CF62BF82}" type="parTrans" cxnId="{79BD7C36-AABF-4412-B34B-2AFE5A0290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F7A6D-914C-47DC-B7D7-7DF68A9B7AE1}" type="sibTrans" cxnId="{79BD7C36-AABF-4412-B34B-2AFE5A0290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1528C-1DBC-4AFB-8965-6FC065D70337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потребления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9F7F8-C626-4BF0-9A72-96035B521730}" type="parTrans" cxnId="{62F253A1-95DB-4411-885C-E430691328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96809-CC92-493A-AAEB-D5FD59AFAE35}" type="sibTrans" cxnId="{62F253A1-95DB-4411-885C-E430691328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DCBC5-4A3B-42FC-A4EF-3C38D1D6650F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фонды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3C1E5-F739-454D-BEFC-D7EED6C6C86A}" type="parTrans" cxnId="{360AE2A2-69A7-4B93-973A-88338B5D79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9261E-2DB0-4C41-B01C-7ECE035EF762}" type="sibTrans" cxnId="{360AE2A2-69A7-4B93-973A-88338B5D79F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AD6DF-7330-4406-925A-6E5252A0583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Создается предприятием на случай прекращения его деятельности и для покрытия кредиторской задолженности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CC678-E4A4-4BBA-8241-528C74E4402C}" type="parTrans" cxnId="{597D0D95-C536-44DB-97D4-F2063C79E4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5E76A-1B85-4FE1-B091-A5A67A1A5BC0}" type="sibTrans" cxnId="{597D0D95-C536-44DB-97D4-F2063C79E4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935FC-5ECD-4F95-AA36-ABFC865B991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накопления предназначен для создания нового имущества, приобретения основных и оборотных средств. Величина фонда накопления предприятия характеризует возможности предприятия по развитию и расширению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315B6-AD33-485D-8805-BF79ADA8099A}" type="parTrans" cxnId="{15E5D220-04F5-4C2D-A4BD-BFAD4196A1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6B3A2F-8671-4001-AECF-23A6D4A46723}" type="sibTrans" cxnId="{15E5D220-04F5-4C2D-A4BD-BFAD4196A1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CC8C8-4A89-4AEB-8762-0BD3D8759BE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Предназначен  для осуществления мероприятий по социальному развитию и материальному поощрению работников организации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91F03-4DA7-4CDB-A359-ACB2F853BDFD}" type="parTrans" cxnId="{0E39721D-3731-4603-BBD8-8BC90D1D1D0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ECDF4-4B18-4C32-83EE-A928504FCE0D}" type="sibTrans" cxnId="{0E39721D-3731-4603-BBD8-8BC90D1D1D0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896EE-8D43-4F6E-8DE9-1DF3FC3C832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накопления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734A9-600E-4B24-8C8B-7E1127107F16}" type="sibTrans" cxnId="{1CA9E30B-379E-4415-863F-91DF53DE04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C0216-AC75-4916-AFCE-FAEA66E3C1E7}" type="parTrans" cxnId="{1CA9E30B-379E-4415-863F-91DF53DE043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4C8D0-B8FE-4E20-A744-EEF06F656A13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E3191-921B-45B5-A202-40FBF34B7267}" type="sibTrans" cxnId="{725ABE6F-3287-44C3-8C89-F9392201C7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00B7F-C9B1-4EEB-B6A9-04D3E0157E10}" type="parTrans" cxnId="{725ABE6F-3287-44C3-8C89-F9392201C74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C1AC5-AB8D-4E15-95C0-34C020DD466C}" type="pres">
      <dgm:prSet presAssocID="{6BE07CFE-79B8-4C91-88D1-C544FC6FC1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DC519-F4E2-4735-8C3D-8A1DA6521A37}" type="pres">
      <dgm:prSet presAssocID="{AE67F940-AF5F-4484-8BA8-843F5C5AA377}" presName="parentLin" presStyleCnt="0"/>
      <dgm:spPr/>
    </dgm:pt>
    <dgm:pt modelId="{2C529545-FEFD-4996-9CD8-078F5AC42031}" type="pres">
      <dgm:prSet presAssocID="{AE67F940-AF5F-4484-8BA8-843F5C5AA37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8CCAE0-4EE1-4401-8E3D-42B1602575D1}" type="pres">
      <dgm:prSet presAssocID="{AE67F940-AF5F-4484-8BA8-843F5C5AA3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15701-B566-4493-9D21-5ACF9C8EC47F}" type="pres">
      <dgm:prSet presAssocID="{AE67F940-AF5F-4484-8BA8-843F5C5AA377}" presName="negativeSpace" presStyleCnt="0"/>
      <dgm:spPr/>
    </dgm:pt>
    <dgm:pt modelId="{7CDC4A5D-1BA0-4665-B2A4-FB63474AFB73}" type="pres">
      <dgm:prSet presAssocID="{AE67F940-AF5F-4484-8BA8-843F5C5AA37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1D7A4-43C0-43D8-8F03-DED23585195A}" type="pres">
      <dgm:prSet presAssocID="{FC4F7A6D-914C-47DC-B7D7-7DF68A9B7AE1}" presName="spaceBetweenRectangles" presStyleCnt="0"/>
      <dgm:spPr/>
    </dgm:pt>
    <dgm:pt modelId="{CFC98B8B-BDD7-4838-BE63-E1622FC82D82}" type="pres">
      <dgm:prSet presAssocID="{1DB896EE-8D43-4F6E-8DE9-1DF3FC3C8321}" presName="parentLin" presStyleCnt="0"/>
      <dgm:spPr/>
    </dgm:pt>
    <dgm:pt modelId="{7A1F697F-2AD1-4424-B223-38B0846920D9}" type="pres">
      <dgm:prSet presAssocID="{1DB896EE-8D43-4F6E-8DE9-1DF3FC3C832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B9EB2CF-D07C-4D13-8E49-B664988C2A7A}" type="pres">
      <dgm:prSet presAssocID="{1DB896EE-8D43-4F6E-8DE9-1DF3FC3C832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647EA-FE5F-4EFA-A0D1-BD1EFA9309AD}" type="pres">
      <dgm:prSet presAssocID="{1DB896EE-8D43-4F6E-8DE9-1DF3FC3C8321}" presName="negativeSpace" presStyleCnt="0"/>
      <dgm:spPr/>
    </dgm:pt>
    <dgm:pt modelId="{FD5F4E87-5AC7-4CC4-8AB4-D4DF2C6932C2}" type="pres">
      <dgm:prSet presAssocID="{1DB896EE-8D43-4F6E-8DE9-1DF3FC3C832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13492-8044-495E-B308-DC405329CB41}" type="pres">
      <dgm:prSet presAssocID="{86D734A9-600E-4B24-8C8B-7E1127107F16}" presName="spaceBetweenRectangles" presStyleCnt="0"/>
      <dgm:spPr/>
    </dgm:pt>
    <dgm:pt modelId="{F5F30D8C-575F-44E8-9418-61FECFFF04EA}" type="pres">
      <dgm:prSet presAssocID="{E2E1528C-1DBC-4AFB-8965-6FC065D70337}" presName="parentLin" presStyleCnt="0"/>
      <dgm:spPr/>
    </dgm:pt>
    <dgm:pt modelId="{4CC592E8-D654-405F-A369-C4492027ABA6}" type="pres">
      <dgm:prSet presAssocID="{E2E1528C-1DBC-4AFB-8965-6FC065D7033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5114164-C70C-4B2B-BE1D-81933E3C7760}" type="pres">
      <dgm:prSet presAssocID="{E2E1528C-1DBC-4AFB-8965-6FC065D7033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75E49-9D50-4375-BD97-2A69CDB28835}" type="pres">
      <dgm:prSet presAssocID="{E2E1528C-1DBC-4AFB-8965-6FC065D70337}" presName="negativeSpace" presStyleCnt="0"/>
      <dgm:spPr/>
    </dgm:pt>
    <dgm:pt modelId="{9116EFD4-8C28-462D-BA66-B6D46D90297A}" type="pres">
      <dgm:prSet presAssocID="{E2E1528C-1DBC-4AFB-8965-6FC065D7033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C4C77-8956-4D0C-80F5-F7706A0711A3}" type="pres">
      <dgm:prSet presAssocID="{BD496809-CC92-493A-AAEB-D5FD59AFAE35}" presName="spaceBetweenRectangles" presStyleCnt="0"/>
      <dgm:spPr/>
    </dgm:pt>
    <dgm:pt modelId="{C3EE5424-F7F1-4467-B32C-DBA5771414A9}" type="pres">
      <dgm:prSet presAssocID="{251DCBC5-4A3B-42FC-A4EF-3C38D1D6650F}" presName="parentLin" presStyleCnt="0"/>
      <dgm:spPr/>
    </dgm:pt>
    <dgm:pt modelId="{937B92B4-C9C3-4379-ACA6-FBA66163A5F2}" type="pres">
      <dgm:prSet presAssocID="{251DCBC5-4A3B-42FC-A4EF-3C38D1D6650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69913D4-DF8A-4220-8471-0BE205E5728C}" type="pres">
      <dgm:prSet presAssocID="{251DCBC5-4A3B-42FC-A4EF-3C38D1D6650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AF5D5-89F5-4ECD-8782-25CE582344B7}" type="pres">
      <dgm:prSet presAssocID="{251DCBC5-4A3B-42FC-A4EF-3C38D1D6650F}" presName="negativeSpace" presStyleCnt="0"/>
      <dgm:spPr/>
    </dgm:pt>
    <dgm:pt modelId="{52836E84-E2C8-4C39-AC71-0FB4D9AFD89D}" type="pres">
      <dgm:prSet presAssocID="{251DCBC5-4A3B-42FC-A4EF-3C38D1D6650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7237F-0075-4E8D-9F70-8A9A953842E6}" type="presOf" srcId="{062935FC-5ECD-4F95-AA36-ABFC865B991E}" destId="{FD5F4E87-5AC7-4CC4-8AB4-D4DF2C6932C2}" srcOrd="0" destOrd="0" presId="urn:microsoft.com/office/officeart/2005/8/layout/list1"/>
    <dgm:cxn modelId="{3E532ED4-531D-4610-8A53-2D245FBD5735}" type="presOf" srcId="{6BE07CFE-79B8-4C91-88D1-C544FC6FC164}" destId="{AF1C1AC5-AB8D-4E15-95C0-34C020DD466C}" srcOrd="0" destOrd="0" presId="urn:microsoft.com/office/officeart/2005/8/layout/list1"/>
    <dgm:cxn modelId="{1CA9E30B-379E-4415-863F-91DF53DE0436}" srcId="{6BE07CFE-79B8-4C91-88D1-C544FC6FC164}" destId="{1DB896EE-8D43-4F6E-8DE9-1DF3FC3C8321}" srcOrd="1" destOrd="0" parTransId="{DE1C0216-AC75-4916-AFCE-FAEA66E3C1E7}" sibTransId="{86D734A9-600E-4B24-8C8B-7E1127107F16}"/>
    <dgm:cxn modelId="{0F8D7AF4-6EB2-4A9E-A0A0-D8AD22BE5426}" type="presOf" srcId="{CE84C8D0-B8FE-4E20-A744-EEF06F656A13}" destId="{52836E84-E2C8-4C39-AC71-0FB4D9AFD89D}" srcOrd="0" destOrd="0" presId="urn:microsoft.com/office/officeart/2005/8/layout/list1"/>
    <dgm:cxn modelId="{725ABE6F-3287-44C3-8C89-F9392201C74A}" srcId="{251DCBC5-4A3B-42FC-A4EF-3C38D1D6650F}" destId="{CE84C8D0-B8FE-4E20-A744-EEF06F656A13}" srcOrd="0" destOrd="0" parTransId="{D3600B7F-C9B1-4EEB-B6A9-04D3E0157E10}" sibTransId="{E62E3191-921B-45B5-A202-40FBF34B7267}"/>
    <dgm:cxn modelId="{16CD0384-997B-4D78-A725-F289DFACDEF3}" type="presOf" srcId="{1DB896EE-8D43-4F6E-8DE9-1DF3FC3C8321}" destId="{7A1F697F-2AD1-4424-B223-38B0846920D9}" srcOrd="0" destOrd="0" presId="urn:microsoft.com/office/officeart/2005/8/layout/list1"/>
    <dgm:cxn modelId="{51288999-FBA4-4C10-B3EA-5FD35E1DC359}" type="presOf" srcId="{46DCC8C8-4A89-4AEB-8762-0BD3D8759BEB}" destId="{9116EFD4-8C28-462D-BA66-B6D46D90297A}" srcOrd="0" destOrd="0" presId="urn:microsoft.com/office/officeart/2005/8/layout/list1"/>
    <dgm:cxn modelId="{00082283-9787-40C0-9215-AF08FA1F47B1}" type="presOf" srcId="{E2E1528C-1DBC-4AFB-8965-6FC065D70337}" destId="{4CC592E8-D654-405F-A369-C4492027ABA6}" srcOrd="0" destOrd="0" presId="urn:microsoft.com/office/officeart/2005/8/layout/list1"/>
    <dgm:cxn modelId="{597D0D95-C536-44DB-97D4-F2063C79E44E}" srcId="{AE67F940-AF5F-4484-8BA8-843F5C5AA377}" destId="{71AAD6DF-7330-4406-925A-6E5252A05831}" srcOrd="0" destOrd="0" parTransId="{9A4CC678-E4A4-4BBA-8241-528C74E4402C}" sibTransId="{5995E76A-1B85-4FE1-B091-A5A67A1A5BC0}"/>
    <dgm:cxn modelId="{62F253A1-95DB-4411-885C-E43069132892}" srcId="{6BE07CFE-79B8-4C91-88D1-C544FC6FC164}" destId="{E2E1528C-1DBC-4AFB-8965-6FC065D70337}" srcOrd="2" destOrd="0" parTransId="{A0F9F7F8-C626-4BF0-9A72-96035B521730}" sibTransId="{BD496809-CC92-493A-AAEB-D5FD59AFAE35}"/>
    <dgm:cxn modelId="{1188E688-8898-4D0B-A742-A0CA3F90EA48}" type="presOf" srcId="{251DCBC5-4A3B-42FC-A4EF-3C38D1D6650F}" destId="{937B92B4-C9C3-4379-ACA6-FBA66163A5F2}" srcOrd="0" destOrd="0" presId="urn:microsoft.com/office/officeart/2005/8/layout/list1"/>
    <dgm:cxn modelId="{360AE2A2-69A7-4B93-973A-88338B5D79F5}" srcId="{6BE07CFE-79B8-4C91-88D1-C544FC6FC164}" destId="{251DCBC5-4A3B-42FC-A4EF-3C38D1D6650F}" srcOrd="3" destOrd="0" parTransId="{2C63C1E5-F739-454D-BEFC-D7EED6C6C86A}" sibTransId="{88C9261E-2DB0-4C41-B01C-7ECE035EF762}"/>
    <dgm:cxn modelId="{C8F2C4F3-5BA2-4637-BDB4-A72BE2368E73}" type="presOf" srcId="{71AAD6DF-7330-4406-925A-6E5252A05831}" destId="{7CDC4A5D-1BA0-4665-B2A4-FB63474AFB73}" srcOrd="0" destOrd="0" presId="urn:microsoft.com/office/officeart/2005/8/layout/list1"/>
    <dgm:cxn modelId="{E62F9E7F-C78C-421C-B7C3-9D597CF8B971}" type="presOf" srcId="{AE67F940-AF5F-4484-8BA8-843F5C5AA377}" destId="{B08CCAE0-4EE1-4401-8E3D-42B1602575D1}" srcOrd="1" destOrd="0" presId="urn:microsoft.com/office/officeart/2005/8/layout/list1"/>
    <dgm:cxn modelId="{15E5D220-04F5-4C2D-A4BD-BFAD4196A164}" srcId="{1DB896EE-8D43-4F6E-8DE9-1DF3FC3C8321}" destId="{062935FC-5ECD-4F95-AA36-ABFC865B991E}" srcOrd="0" destOrd="0" parTransId="{EF5315B6-AD33-485D-8805-BF79ADA8099A}" sibTransId="{326B3A2F-8671-4001-AECF-23A6D4A46723}"/>
    <dgm:cxn modelId="{7CB44F06-8D88-4F58-946D-9DA13C22B2A9}" type="presOf" srcId="{1DB896EE-8D43-4F6E-8DE9-1DF3FC3C8321}" destId="{5B9EB2CF-D07C-4D13-8E49-B664988C2A7A}" srcOrd="1" destOrd="0" presId="urn:microsoft.com/office/officeart/2005/8/layout/list1"/>
    <dgm:cxn modelId="{587BBC4D-5B48-4A61-A994-BB0C99A9EF72}" type="presOf" srcId="{251DCBC5-4A3B-42FC-A4EF-3C38D1D6650F}" destId="{669913D4-DF8A-4220-8471-0BE205E5728C}" srcOrd="1" destOrd="0" presId="urn:microsoft.com/office/officeart/2005/8/layout/list1"/>
    <dgm:cxn modelId="{79BD7C36-AABF-4412-B34B-2AFE5A0290FF}" srcId="{6BE07CFE-79B8-4C91-88D1-C544FC6FC164}" destId="{AE67F940-AF5F-4484-8BA8-843F5C5AA377}" srcOrd="0" destOrd="0" parTransId="{0C3A33D4-6B34-46EC-B183-8325CF62BF82}" sibTransId="{FC4F7A6D-914C-47DC-B7D7-7DF68A9B7AE1}"/>
    <dgm:cxn modelId="{3EABBED1-C7FD-4CA0-B92E-5922036796A8}" type="presOf" srcId="{AE67F940-AF5F-4484-8BA8-843F5C5AA377}" destId="{2C529545-FEFD-4996-9CD8-078F5AC42031}" srcOrd="0" destOrd="0" presId="urn:microsoft.com/office/officeart/2005/8/layout/list1"/>
    <dgm:cxn modelId="{0E39721D-3731-4603-BBD8-8BC90D1D1D04}" srcId="{E2E1528C-1DBC-4AFB-8965-6FC065D70337}" destId="{46DCC8C8-4A89-4AEB-8762-0BD3D8759BEB}" srcOrd="0" destOrd="0" parTransId="{15491F03-4DA7-4CDB-A359-ACB2F853BDFD}" sibTransId="{C80ECDF4-4B18-4C32-83EE-A928504FCE0D}"/>
    <dgm:cxn modelId="{D5561DCB-7867-4E44-A96E-35EF9710BB40}" type="presOf" srcId="{E2E1528C-1DBC-4AFB-8965-6FC065D70337}" destId="{75114164-C70C-4B2B-BE1D-81933E3C7760}" srcOrd="1" destOrd="0" presId="urn:microsoft.com/office/officeart/2005/8/layout/list1"/>
    <dgm:cxn modelId="{4D054251-DCD2-4531-8626-D859EC98DAF9}" type="presParOf" srcId="{AF1C1AC5-AB8D-4E15-95C0-34C020DD466C}" destId="{456DC519-F4E2-4735-8C3D-8A1DA6521A37}" srcOrd="0" destOrd="0" presId="urn:microsoft.com/office/officeart/2005/8/layout/list1"/>
    <dgm:cxn modelId="{2579F647-CCCB-41A5-A338-77D50A7B5C4A}" type="presParOf" srcId="{456DC519-F4E2-4735-8C3D-8A1DA6521A37}" destId="{2C529545-FEFD-4996-9CD8-078F5AC42031}" srcOrd="0" destOrd="0" presId="urn:microsoft.com/office/officeart/2005/8/layout/list1"/>
    <dgm:cxn modelId="{D7E9E7F2-81CA-4C27-9091-D20E9A9DA05E}" type="presParOf" srcId="{456DC519-F4E2-4735-8C3D-8A1DA6521A37}" destId="{B08CCAE0-4EE1-4401-8E3D-42B1602575D1}" srcOrd="1" destOrd="0" presId="urn:microsoft.com/office/officeart/2005/8/layout/list1"/>
    <dgm:cxn modelId="{EA1806CC-A60B-453D-AF83-DFBB549F8B4D}" type="presParOf" srcId="{AF1C1AC5-AB8D-4E15-95C0-34C020DD466C}" destId="{85315701-B566-4493-9D21-5ACF9C8EC47F}" srcOrd="1" destOrd="0" presId="urn:microsoft.com/office/officeart/2005/8/layout/list1"/>
    <dgm:cxn modelId="{CD82D171-42C4-45F0-88DE-DFB7F2AB9017}" type="presParOf" srcId="{AF1C1AC5-AB8D-4E15-95C0-34C020DD466C}" destId="{7CDC4A5D-1BA0-4665-B2A4-FB63474AFB73}" srcOrd="2" destOrd="0" presId="urn:microsoft.com/office/officeart/2005/8/layout/list1"/>
    <dgm:cxn modelId="{277218CC-7320-46A7-9CE8-6917286C94AD}" type="presParOf" srcId="{AF1C1AC5-AB8D-4E15-95C0-34C020DD466C}" destId="{BB31D7A4-43C0-43D8-8F03-DED23585195A}" srcOrd="3" destOrd="0" presId="urn:microsoft.com/office/officeart/2005/8/layout/list1"/>
    <dgm:cxn modelId="{2BBF9284-C560-4DF4-B873-54D6E7CD6ACE}" type="presParOf" srcId="{AF1C1AC5-AB8D-4E15-95C0-34C020DD466C}" destId="{CFC98B8B-BDD7-4838-BE63-E1622FC82D82}" srcOrd="4" destOrd="0" presId="urn:microsoft.com/office/officeart/2005/8/layout/list1"/>
    <dgm:cxn modelId="{21FC0B86-7467-4921-8E7C-14DE84D5BA2C}" type="presParOf" srcId="{CFC98B8B-BDD7-4838-BE63-E1622FC82D82}" destId="{7A1F697F-2AD1-4424-B223-38B0846920D9}" srcOrd="0" destOrd="0" presId="urn:microsoft.com/office/officeart/2005/8/layout/list1"/>
    <dgm:cxn modelId="{F9ED713A-595F-474F-96AC-B70F60C5F489}" type="presParOf" srcId="{CFC98B8B-BDD7-4838-BE63-E1622FC82D82}" destId="{5B9EB2CF-D07C-4D13-8E49-B664988C2A7A}" srcOrd="1" destOrd="0" presId="urn:microsoft.com/office/officeart/2005/8/layout/list1"/>
    <dgm:cxn modelId="{883E7334-C9C7-4C6D-BA2E-88F1BB301B9C}" type="presParOf" srcId="{AF1C1AC5-AB8D-4E15-95C0-34C020DD466C}" destId="{05E647EA-FE5F-4EFA-A0D1-BD1EFA9309AD}" srcOrd="5" destOrd="0" presId="urn:microsoft.com/office/officeart/2005/8/layout/list1"/>
    <dgm:cxn modelId="{95E7428A-2AA4-4671-A1AB-34F69EE53222}" type="presParOf" srcId="{AF1C1AC5-AB8D-4E15-95C0-34C020DD466C}" destId="{FD5F4E87-5AC7-4CC4-8AB4-D4DF2C6932C2}" srcOrd="6" destOrd="0" presId="urn:microsoft.com/office/officeart/2005/8/layout/list1"/>
    <dgm:cxn modelId="{3102776D-C0BD-4D0B-8527-9AF12033DC78}" type="presParOf" srcId="{AF1C1AC5-AB8D-4E15-95C0-34C020DD466C}" destId="{CEB13492-8044-495E-B308-DC405329CB41}" srcOrd="7" destOrd="0" presId="urn:microsoft.com/office/officeart/2005/8/layout/list1"/>
    <dgm:cxn modelId="{01FCA9DB-D889-4482-B2AF-92D5A7FF4497}" type="presParOf" srcId="{AF1C1AC5-AB8D-4E15-95C0-34C020DD466C}" destId="{F5F30D8C-575F-44E8-9418-61FECFFF04EA}" srcOrd="8" destOrd="0" presId="urn:microsoft.com/office/officeart/2005/8/layout/list1"/>
    <dgm:cxn modelId="{411E9E9B-D744-40DC-BEF9-B2AEB6E3791D}" type="presParOf" srcId="{F5F30D8C-575F-44E8-9418-61FECFFF04EA}" destId="{4CC592E8-D654-405F-A369-C4492027ABA6}" srcOrd="0" destOrd="0" presId="urn:microsoft.com/office/officeart/2005/8/layout/list1"/>
    <dgm:cxn modelId="{87980A84-EAB4-43EE-9DE8-0AF85361DA62}" type="presParOf" srcId="{F5F30D8C-575F-44E8-9418-61FECFFF04EA}" destId="{75114164-C70C-4B2B-BE1D-81933E3C7760}" srcOrd="1" destOrd="0" presId="urn:microsoft.com/office/officeart/2005/8/layout/list1"/>
    <dgm:cxn modelId="{D7013930-48CD-4D39-A110-EAEF4D32542C}" type="presParOf" srcId="{AF1C1AC5-AB8D-4E15-95C0-34C020DD466C}" destId="{34375E49-9D50-4375-BD97-2A69CDB28835}" srcOrd="9" destOrd="0" presId="urn:microsoft.com/office/officeart/2005/8/layout/list1"/>
    <dgm:cxn modelId="{90D00950-E4CF-4C5D-8FC4-0DCB34C68A7C}" type="presParOf" srcId="{AF1C1AC5-AB8D-4E15-95C0-34C020DD466C}" destId="{9116EFD4-8C28-462D-BA66-B6D46D90297A}" srcOrd="10" destOrd="0" presId="urn:microsoft.com/office/officeart/2005/8/layout/list1"/>
    <dgm:cxn modelId="{3B80E719-ABDB-4A2A-91D3-5E21AAEF85F2}" type="presParOf" srcId="{AF1C1AC5-AB8D-4E15-95C0-34C020DD466C}" destId="{01EC4C77-8956-4D0C-80F5-F7706A0711A3}" srcOrd="11" destOrd="0" presId="urn:microsoft.com/office/officeart/2005/8/layout/list1"/>
    <dgm:cxn modelId="{17C9AFF8-C6C2-4373-99DA-6A8DBA5E9881}" type="presParOf" srcId="{AF1C1AC5-AB8D-4E15-95C0-34C020DD466C}" destId="{C3EE5424-F7F1-4467-B32C-DBA5771414A9}" srcOrd="12" destOrd="0" presId="urn:microsoft.com/office/officeart/2005/8/layout/list1"/>
    <dgm:cxn modelId="{00686A81-529B-4C13-BA09-7D7020B1A996}" type="presParOf" srcId="{C3EE5424-F7F1-4467-B32C-DBA5771414A9}" destId="{937B92B4-C9C3-4379-ACA6-FBA66163A5F2}" srcOrd="0" destOrd="0" presId="urn:microsoft.com/office/officeart/2005/8/layout/list1"/>
    <dgm:cxn modelId="{E86C5E64-E4D8-4F5B-9681-E008A3A2631B}" type="presParOf" srcId="{C3EE5424-F7F1-4467-B32C-DBA5771414A9}" destId="{669913D4-DF8A-4220-8471-0BE205E5728C}" srcOrd="1" destOrd="0" presId="urn:microsoft.com/office/officeart/2005/8/layout/list1"/>
    <dgm:cxn modelId="{81763D9E-C8CC-42BC-8852-E10F16FE0E36}" type="presParOf" srcId="{AF1C1AC5-AB8D-4E15-95C0-34C020DD466C}" destId="{246AF5D5-89F5-4ECD-8782-25CE582344B7}" srcOrd="13" destOrd="0" presId="urn:microsoft.com/office/officeart/2005/8/layout/list1"/>
    <dgm:cxn modelId="{B2D6780E-2972-493D-A5D2-F551B27D8B5E}" type="presParOf" srcId="{AF1C1AC5-AB8D-4E15-95C0-34C020DD466C}" destId="{52836E84-E2C8-4C39-AC71-0FB4D9AFD8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C4A5D-1BA0-4665-B2A4-FB63474AFB73}">
      <dsp:nvSpPr>
        <dsp:cNvPr id="0" name=""/>
        <dsp:cNvSpPr/>
      </dsp:nvSpPr>
      <dsp:spPr>
        <a:xfrm>
          <a:off x="0" y="292499"/>
          <a:ext cx="11025188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77" tIns="374904" rIns="85567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Создается предприятием на случай прекращения его деятельности и для покрытия кредиторской задолженности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2499"/>
        <a:ext cx="11025188" cy="992250"/>
      </dsp:txXfrm>
    </dsp:sp>
    <dsp:sp modelId="{B08CCAE0-4EE1-4401-8E3D-42B1602575D1}">
      <dsp:nvSpPr>
        <dsp:cNvPr id="0" name=""/>
        <dsp:cNvSpPr/>
      </dsp:nvSpPr>
      <dsp:spPr>
        <a:xfrm>
          <a:off x="551259" y="26819"/>
          <a:ext cx="77176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Резервный фонд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198" y="52758"/>
        <a:ext cx="7665753" cy="479482"/>
      </dsp:txXfrm>
    </dsp:sp>
    <dsp:sp modelId="{FD5F4E87-5AC7-4CC4-8AB4-D4DF2C6932C2}">
      <dsp:nvSpPr>
        <dsp:cNvPr id="0" name=""/>
        <dsp:cNvSpPr/>
      </dsp:nvSpPr>
      <dsp:spPr>
        <a:xfrm>
          <a:off x="0" y="1647629"/>
          <a:ext cx="11025188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77" tIns="374904" rIns="85567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накопления предназначен для создания нового имущества, приобретения основных и оборотных средств. Величина фонда накопления предприятия характеризует возможности предприятия по развитию и расширению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47629"/>
        <a:ext cx="11025188" cy="1219050"/>
      </dsp:txXfrm>
    </dsp:sp>
    <dsp:sp modelId="{5B9EB2CF-D07C-4D13-8E49-B664988C2A7A}">
      <dsp:nvSpPr>
        <dsp:cNvPr id="0" name=""/>
        <dsp:cNvSpPr/>
      </dsp:nvSpPr>
      <dsp:spPr>
        <a:xfrm>
          <a:off x="551259" y="1381949"/>
          <a:ext cx="77176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накопления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198" y="1407888"/>
        <a:ext cx="7665753" cy="479482"/>
      </dsp:txXfrm>
    </dsp:sp>
    <dsp:sp modelId="{9116EFD4-8C28-462D-BA66-B6D46D90297A}">
      <dsp:nvSpPr>
        <dsp:cNvPr id="0" name=""/>
        <dsp:cNvSpPr/>
      </dsp:nvSpPr>
      <dsp:spPr>
        <a:xfrm>
          <a:off x="0" y="3229560"/>
          <a:ext cx="11025188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77" tIns="374904" rIns="85567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Предназначен  для осуществления мероприятий по социальному развитию и материальному поощрению работников организации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29560"/>
        <a:ext cx="11025188" cy="992250"/>
      </dsp:txXfrm>
    </dsp:sp>
    <dsp:sp modelId="{75114164-C70C-4B2B-BE1D-81933E3C7760}">
      <dsp:nvSpPr>
        <dsp:cNvPr id="0" name=""/>
        <dsp:cNvSpPr/>
      </dsp:nvSpPr>
      <dsp:spPr>
        <a:xfrm>
          <a:off x="551259" y="2963880"/>
          <a:ext cx="77176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Фонд потребления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198" y="2989819"/>
        <a:ext cx="7665753" cy="479482"/>
      </dsp:txXfrm>
    </dsp:sp>
    <dsp:sp modelId="{52836E84-E2C8-4C39-AC71-0FB4D9AFD89D}">
      <dsp:nvSpPr>
        <dsp:cNvPr id="0" name=""/>
        <dsp:cNvSpPr/>
      </dsp:nvSpPr>
      <dsp:spPr>
        <a:xfrm>
          <a:off x="0" y="4584690"/>
          <a:ext cx="1102518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77" tIns="374904" rIns="85567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84690"/>
        <a:ext cx="11025188" cy="453600"/>
      </dsp:txXfrm>
    </dsp:sp>
    <dsp:sp modelId="{669913D4-DF8A-4220-8471-0BE205E5728C}">
      <dsp:nvSpPr>
        <dsp:cNvPr id="0" name=""/>
        <dsp:cNvSpPr/>
      </dsp:nvSpPr>
      <dsp:spPr>
        <a:xfrm>
          <a:off x="551259" y="4319010"/>
          <a:ext cx="771763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708" tIns="0" rIns="29170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фонды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198" y="4344949"/>
        <a:ext cx="7665753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05BA-0ACA-4660-AC29-0A8335A28B1F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DA26B-2B96-4A6C-B789-4E6BE0929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9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DA26B-2B96-4A6C-B789-4E6BE09299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2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DA26B-2B96-4A6C-B789-4E6BE09299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7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2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9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1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8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71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7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2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53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5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8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8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2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6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1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17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E288-43C1-4D07-BBE8-980EDB906BE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17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E288-43C1-4D07-BBE8-980EDB906B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ABFF-5F21-428A-9623-78B3C51E6C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6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e5.biz/ekonomika/e005/56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569"/>
            <a:ext cx="10515600" cy="4754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Прибыль и рентабельность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5104"/>
            <a:ext cx="10515600" cy="420185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предприятия, её сущность, формирование и источники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прибыли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роста прибыли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– показатель эффективности деятельности предприятия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8225"/>
            <a:ext cx="10515600" cy="6217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задачу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1792" y="1048512"/>
                <a:ext cx="11472672" cy="5128451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 2</a:t>
                </a:r>
                <a:endParaRPr lang="ru-RU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9600" dirty="0"/>
                  <a:t> 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Уровень рентабельности</a:t>
                </a:r>
                <a:r>
                  <a:rPr 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(R)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17 % (или 0,17).</a:t>
                </a:r>
              </a:p>
              <a:p>
                <a:pPr marL="0" indent="0">
                  <a:buNone/>
                </a:pP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Среднегодовая 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стоимость основных и оборотных средств </a:t>
                </a:r>
                <a:r>
                  <a:rPr lang="en-US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425 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Издержки 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промышленного производства 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(АТС) - 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970 тыс. руб.</a:t>
                </a:r>
              </a:p>
              <a:p>
                <a:pPr marL="0" indent="0">
                  <a:buNone/>
                </a:pP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Определить </a:t>
                </a:r>
                <a:r>
                  <a:rPr 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объём реализации</a:t>
                </a:r>
                <a:r>
                  <a:rPr 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- </a:t>
                </a:r>
                <a:r>
                  <a:rPr lang="ru-RU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объём </a:t>
                </a:r>
                <a:r>
                  <a:rPr lang="ru-RU" sz="9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реализации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 НДС, ставка НДС 20%).</a:t>
                </a:r>
                <a:endParaRPr lang="ru-RU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96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ru-RU" sz="9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𝐺</m:t>
                        </m:r>
                      </m:num>
                      <m:den>
                        <m:r>
                          <a:rPr lang="ru-RU" sz="96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9600" dirty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*</a:t>
                </a:r>
                <a:r>
                  <a:rPr lang="en-US" sz="9600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100  </a:t>
                </a:r>
                <a:r>
                  <a:rPr lang="ru-RU" sz="9600" dirty="0" smtClean="0"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следовательно, </a:t>
                </a:r>
                <a:r>
                  <a:rPr lang="en-US" sz="9600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G=</a:t>
                </a:r>
                <a:r>
                  <a:rPr lang="ru-RU" sz="9600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en-US" sz="9600" dirty="0" smtClean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K*R</a:t>
                </a:r>
                <a:endParaRPr lang="ru-RU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Прибыль балансовая (G ) = 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1 425 × 0,17 = 242,25 тыс. руб</a:t>
                </a: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</a:t>
                </a:r>
                <a:r>
                  <a:rPr lang="ru-RU" sz="9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Прибыль определяется как </a:t>
                </a:r>
                <a:r>
                  <a:rPr lang="ru-RU" sz="9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разница между общей выручкой и общими затратами,</a:t>
                </a:r>
                <a:endParaRPr lang="ru-RU" sz="9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9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т</a:t>
                </a:r>
                <a:r>
                  <a:rPr lang="ru-RU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.е.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G</a:t>
                </a:r>
                <a:r>
                  <a:rPr lang="ru-RU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= 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TR- </a:t>
                </a:r>
                <a:r>
                  <a:rPr lang="ru-RU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АТС, следовательно, 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TR=ATC+G</a:t>
                </a:r>
                <a:endParaRPr lang="ru-RU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 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970 + 242,25 = 1 212,25 тыс. руб. (без НДС)</a:t>
                </a:r>
              </a:p>
              <a:p>
                <a:pPr marL="0" indent="0">
                  <a:buNone/>
                </a:pPr>
                <a:r>
                  <a:rPr lang="ru-RU" sz="9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</a:t>
                </a: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же, с НДС = 1 212,25 × 1,2 = 1 454,7 тыс. руб.</a:t>
                </a:r>
              </a:p>
              <a:p>
                <a:pPr marL="0" indent="0">
                  <a:buNone/>
                </a:pPr>
                <a:r>
                  <a:rPr lang="ru-RU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792" y="1048512"/>
                <a:ext cx="11472672" cy="5128451"/>
              </a:xfrm>
              <a:blipFill rotWithShape="1">
                <a:blip r:embed="rId2"/>
                <a:stretch>
                  <a:fillRect l="-797" t="-2854" b="-14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1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649"/>
            <a:ext cx="10515600" cy="46329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92" y="719328"/>
            <a:ext cx="10972800" cy="5457635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 В.Д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Экономика организации (предприятия) : учебник / В.Д. Грибов, В.П. Грузинов, В.А. Кузьменко. — Москва 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КноРус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2021. — 407 с. — ISBN 978-5-406-02621-2. — URL:https://book.ru/book/936260 (дата обращения: 19.02.2022). — Текст : электронный.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Наумов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В.П. Экономика организации : учебное пособие / Наумов В.П. — Москва :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Русайнс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2022. — 101 с. — ISBN 978-5-4365-0212-0. — URL: https://book.ru/book/942868 (дата обращения: 19.02.2022). — Текст : электронный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Растова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Ю.И., Экономика организации. : учебное пособие / Ю.И.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Растова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Н.Н.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С.А. Фирсова, А.Д.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Шматко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Москва :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КноРус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2022. — 200 с. — ISBN 978-5-406-09542-3. — URL:https://book.ru/book/943189 (дата обращения: 19.02.2022). — Текст : электронный.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be5.biz/ekonomika/e005/56.html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 предприятия, ее сущность и формирование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168" y="865632"/>
            <a:ext cx="9462377" cy="1341119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экономическая величина, определяемая как разница между общей выручкой и общими затратами, разница между доходами и расходами. 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95" y="3230880"/>
            <a:ext cx="11218025" cy="2953512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 экономический эффект , полученный в результате деятельности предприятия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основным элементом финансовых ресурсов предприятия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формирования доходной части 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4F991F18-21F5-46F3-848C-1522A8678B59}"/>
              </a:ext>
            </a:extLst>
          </p:cNvPr>
          <p:cNvSpPr/>
          <p:nvPr/>
        </p:nvSpPr>
        <p:spPr>
          <a:xfrm>
            <a:off x="486295" y="1036319"/>
            <a:ext cx="1976489" cy="841249"/>
          </a:xfrm>
          <a:prstGeom prst="homePlate">
            <a:avLst>
              <a:gd name="adj" fmla="val 496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DEF798E1-D103-4E0B-BF33-896739A2DB9B}"/>
              </a:ext>
            </a:extLst>
          </p:cNvPr>
          <p:cNvSpPr/>
          <p:nvPr/>
        </p:nvSpPr>
        <p:spPr>
          <a:xfrm rot="5400000">
            <a:off x="6136326" y="-1735011"/>
            <a:ext cx="1170434" cy="8517518"/>
          </a:xfrm>
          <a:prstGeom prst="homePlate">
            <a:avLst>
              <a:gd name="adj" fmla="val 4177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170688"/>
            <a:ext cx="10524236" cy="7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4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60D68-15DA-4F9C-B65A-54D36FA34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74638"/>
            <a:ext cx="11196638" cy="9826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прибылях и убытках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http://www.bibliotekar.ru/buhgalterskiy-uchet-1/9.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1377696"/>
            <a:ext cx="4901183" cy="548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7264" y="1280160"/>
            <a:ext cx="6986016" cy="559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по бухгалтерскому учету «Доходы организации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ПБУ 9/99), устанавливающем правила формирования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учете и отчетности информации о доходах, указано, что</a:t>
            </a:r>
          </a:p>
          <a:p>
            <a:pPr lvl="0"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отчете о прибылях и убытках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организации за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в виде выручки и прочих доходов (п. 18).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по бухгалтерскому учету «Расходы организации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ПБУ 10/99) о порядке формирования в бухгалтерском учете и отчетности информации о расходах указано, что расходы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в виде себестоимости проданных товаров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продукции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работ, услуг, коммерческих расходов,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и прочих расходов (п. 21).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" y="146304"/>
            <a:ext cx="11740896" cy="6827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прибыли хозяйствующего субъекта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520401"/>
              </p:ext>
            </p:extLst>
          </p:nvPr>
        </p:nvGraphicFramePr>
        <p:xfrm>
          <a:off x="204216" y="950978"/>
          <a:ext cx="11780520" cy="560076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0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90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46046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Балансовая прибыль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продукции плюс внереализационные доходы (доходы по ценным бумагам, от долевого участия в деятельности других предприятий, от сдачи имущества в аренду и т.п.) минус внереализационные расходы (затраты на производство, не давшие продукции, на содержание законсервированных производственных мощностей, убытки от списания долгов)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128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балансовая прибыль за минусом или плюсом финансового результата от операций с основными фондами (средствами), нематериальными активами и иным имуществом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74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Налогооблагаемая прибыль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 уменьшенная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следующие виды доходов (прибыли):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долевого участия в деятельности других предприятий; дивиденды, проценты, полученные по акциям, облигациям и другим ценным бумагам, принадлежащим данному предприятию; от проведения массовых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концертно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-зрелищных мероприятий на открытых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площадках, стадионах; от работы казино, видеосалонов, игровых автоматов. Эти виды доходов (прибыли) являются объектом самостоятельного обложения налогом;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 других видов использования имущества, а также от посреднических операций и сделок. Расчет налога по этим видам доходов осуществляется в ином порядке;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3)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юридических лиц по государственным облигациям и другим государственным ценным бумагам, а также доходы от оказания услуг по их размещению. Эти виды доходов вообще не подлежат обложению налогом;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28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 за вычетом всех налогов на прибыль, полученную от различных форм хозяйственной деятельности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3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89B7DA-69D0-446F-B18C-ED5E770BA67F}"/>
              </a:ext>
            </a:extLst>
          </p:cNvPr>
          <p:cNvSpPr/>
          <p:nvPr/>
        </p:nvSpPr>
        <p:spPr>
          <a:xfrm>
            <a:off x="256032" y="1883664"/>
            <a:ext cx="3264408" cy="347471"/>
          </a:xfrm>
          <a:prstGeom prst="rect">
            <a:avLst/>
          </a:prstGeom>
          <a:solidFill>
            <a:srgbClr val="E0ECF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F698C63-2B62-4E1F-9635-5C13286F23C5}"/>
              </a:ext>
            </a:extLst>
          </p:cNvPr>
          <p:cNvGrpSpPr/>
          <p:nvPr/>
        </p:nvGrpSpPr>
        <p:grpSpPr>
          <a:xfrm>
            <a:off x="192736" y="0"/>
            <a:ext cx="3623360" cy="6858002"/>
            <a:chOff x="192736" y="0"/>
            <a:chExt cx="3623360" cy="6858002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8DD20BED-67CB-49DD-BE93-FAFF752964DE}"/>
                </a:ext>
              </a:extLst>
            </p:cNvPr>
            <p:cNvSpPr/>
            <p:nvPr/>
          </p:nvSpPr>
          <p:spPr>
            <a:xfrm>
              <a:off x="899920" y="3838795"/>
              <a:ext cx="465537" cy="1106005"/>
            </a:xfrm>
            <a:custGeom>
              <a:avLst/>
              <a:gdLst>
                <a:gd name="connsiteX0" fmla="*/ 0 w 465537"/>
                <a:gd name="connsiteY0" fmla="*/ 0 h 1106005"/>
                <a:gd name="connsiteX1" fmla="*/ 232768 w 465537"/>
                <a:gd name="connsiteY1" fmla="*/ 0 h 1106005"/>
                <a:gd name="connsiteX2" fmla="*/ 232768 w 465537"/>
                <a:gd name="connsiteY2" fmla="*/ 1106005 h 1106005"/>
                <a:gd name="connsiteX3" fmla="*/ 465537 w 465537"/>
                <a:gd name="connsiteY3" fmla="*/ 1106005 h 110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537" h="1106005">
                  <a:moveTo>
                    <a:pt x="0" y="0"/>
                  </a:moveTo>
                  <a:lnTo>
                    <a:pt x="232768" y="0"/>
                  </a:lnTo>
                  <a:lnTo>
                    <a:pt x="232768" y="1106005"/>
                  </a:lnTo>
                  <a:lnTo>
                    <a:pt x="465537" y="1106005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469" tIns="523003" rIns="215469" bIns="52300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i="1" kern="120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xmlns="" id="{406E7949-A1B1-4D64-B1A4-9A757DDB011E}"/>
                </a:ext>
              </a:extLst>
            </p:cNvPr>
            <p:cNvSpPr/>
            <p:nvPr/>
          </p:nvSpPr>
          <p:spPr>
            <a:xfrm>
              <a:off x="899919" y="1973511"/>
              <a:ext cx="465537" cy="1865283"/>
            </a:xfrm>
            <a:custGeom>
              <a:avLst/>
              <a:gdLst>
                <a:gd name="connsiteX0" fmla="*/ 0 w 404440"/>
                <a:gd name="connsiteY0" fmla="*/ 1865283 h 1865283"/>
                <a:gd name="connsiteX1" fmla="*/ 202220 w 404440"/>
                <a:gd name="connsiteY1" fmla="*/ 1865283 h 1865283"/>
                <a:gd name="connsiteX2" fmla="*/ 202220 w 404440"/>
                <a:gd name="connsiteY2" fmla="*/ 0 h 1865283"/>
                <a:gd name="connsiteX3" fmla="*/ 404440 w 404440"/>
                <a:gd name="connsiteY3" fmla="*/ 0 h 186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440" h="1865283">
                  <a:moveTo>
                    <a:pt x="0" y="1865283"/>
                  </a:moveTo>
                  <a:lnTo>
                    <a:pt x="202220" y="1865283"/>
                  </a:lnTo>
                  <a:lnTo>
                    <a:pt x="202220" y="0"/>
                  </a:lnTo>
                  <a:lnTo>
                    <a:pt x="404440" y="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205" tIns="884926" rIns="167204" bIns="884926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00" i="1" kern="120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xmlns="" id="{CE3E1C39-C339-485E-944B-8CC019824768}"/>
                </a:ext>
              </a:extLst>
            </p:cNvPr>
            <p:cNvSpPr/>
            <p:nvPr/>
          </p:nvSpPr>
          <p:spPr>
            <a:xfrm rot="16200000">
              <a:off x="-2882671" y="3075407"/>
              <a:ext cx="6858002" cy="707187"/>
            </a:xfrm>
            <a:custGeom>
              <a:avLst/>
              <a:gdLst>
                <a:gd name="connsiteX0" fmla="*/ 0 w 3722037"/>
                <a:gd name="connsiteY0" fmla="*/ 0 h 707187"/>
                <a:gd name="connsiteX1" fmla="*/ 3722037 w 3722037"/>
                <a:gd name="connsiteY1" fmla="*/ 0 h 707187"/>
                <a:gd name="connsiteX2" fmla="*/ 3722037 w 3722037"/>
                <a:gd name="connsiteY2" fmla="*/ 707187 h 707187"/>
                <a:gd name="connsiteX3" fmla="*/ 0 w 3722037"/>
                <a:gd name="connsiteY3" fmla="*/ 707187 h 707187"/>
                <a:gd name="connsiteX4" fmla="*/ 0 w 3722037"/>
                <a:gd name="connsiteY4" fmla="*/ 0 h 70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2037" h="707187">
                  <a:moveTo>
                    <a:pt x="0" y="0"/>
                  </a:moveTo>
                  <a:lnTo>
                    <a:pt x="3722037" y="0"/>
                  </a:lnTo>
                  <a:lnTo>
                    <a:pt x="3722037" y="707187"/>
                  </a:lnTo>
                  <a:lnTo>
                    <a:pt x="0" y="7071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39" tIns="15240" rIns="15241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i="1" kern="1200" cap="none" spc="0" dirty="0" smtClean="0"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Источники прибыли</a:t>
              </a:r>
              <a:endParaRPr lang="ru-RU" sz="2800" b="1" i="1" kern="1200" cap="none" spc="0" dirty="0"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EE2BDC21-B025-47A3-BB07-0D7B9BBC6DB7}"/>
                </a:ext>
              </a:extLst>
            </p:cNvPr>
            <p:cNvSpPr/>
            <p:nvPr/>
          </p:nvSpPr>
          <p:spPr>
            <a:xfrm>
              <a:off x="1304360" y="1332792"/>
              <a:ext cx="2319573" cy="1239720"/>
            </a:xfrm>
            <a:custGeom>
              <a:avLst/>
              <a:gdLst>
                <a:gd name="connsiteX0" fmla="*/ 0 w 2319573"/>
                <a:gd name="connsiteY0" fmla="*/ 0 h 707187"/>
                <a:gd name="connsiteX1" fmla="*/ 2319573 w 2319573"/>
                <a:gd name="connsiteY1" fmla="*/ 0 h 707187"/>
                <a:gd name="connsiteX2" fmla="*/ 2319573 w 2319573"/>
                <a:gd name="connsiteY2" fmla="*/ 707187 h 707187"/>
                <a:gd name="connsiteX3" fmla="*/ 0 w 2319573"/>
                <a:gd name="connsiteY3" fmla="*/ 707187 h 707187"/>
                <a:gd name="connsiteX4" fmla="*/ 0 w 2319573"/>
                <a:gd name="connsiteY4" fmla="*/ 0 h 70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573" h="707187">
                  <a:moveTo>
                    <a:pt x="0" y="0"/>
                  </a:moveTo>
                  <a:lnTo>
                    <a:pt x="2319573" y="0"/>
                  </a:lnTo>
                  <a:lnTo>
                    <a:pt x="2319573" y="707187"/>
                  </a:lnTo>
                  <a:lnTo>
                    <a:pt x="0" y="7071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1" kern="1200" cap="none" spc="0" dirty="0" smtClean="0"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Монопольное положение предприятия</a:t>
              </a:r>
              <a:endParaRPr lang="ru-RU" sz="2000" b="1" i="1" kern="1200" cap="none" spc="0" dirty="0"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411FE7A2-1A27-440C-91A9-666F8AE3047D}"/>
                </a:ext>
              </a:extLst>
            </p:cNvPr>
            <p:cNvSpPr/>
            <p:nvPr/>
          </p:nvSpPr>
          <p:spPr>
            <a:xfrm>
              <a:off x="1304360" y="4230624"/>
              <a:ext cx="2511736" cy="1450848"/>
            </a:xfrm>
            <a:custGeom>
              <a:avLst/>
              <a:gdLst>
                <a:gd name="connsiteX0" fmla="*/ 0 w 2319573"/>
                <a:gd name="connsiteY0" fmla="*/ 0 h 707187"/>
                <a:gd name="connsiteX1" fmla="*/ 2319573 w 2319573"/>
                <a:gd name="connsiteY1" fmla="*/ 0 h 707187"/>
                <a:gd name="connsiteX2" fmla="*/ 2319573 w 2319573"/>
                <a:gd name="connsiteY2" fmla="*/ 707187 h 707187"/>
                <a:gd name="connsiteX3" fmla="*/ 0 w 2319573"/>
                <a:gd name="connsiteY3" fmla="*/ 707187 h 707187"/>
                <a:gd name="connsiteX4" fmla="*/ 0 w 2319573"/>
                <a:gd name="connsiteY4" fmla="*/ 0 h 70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573" h="707187">
                  <a:moveTo>
                    <a:pt x="0" y="0"/>
                  </a:moveTo>
                  <a:lnTo>
                    <a:pt x="2319573" y="0"/>
                  </a:lnTo>
                  <a:lnTo>
                    <a:pt x="2319573" y="707187"/>
                  </a:lnTo>
                  <a:lnTo>
                    <a:pt x="0" y="7071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1" kern="1200" cap="none" spc="0" dirty="0" smtClean="0"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Производственная и </a:t>
              </a:r>
              <a:r>
                <a:rPr lang="ru-RU" sz="2000" b="1" i="1" kern="1200" cap="none" spc="0" dirty="0" err="1" smtClean="0"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предпринимательс</a:t>
              </a:r>
              <a:endParaRPr lang="ru-RU" sz="2000" b="1" i="1" kern="1200" cap="none" spc="0" dirty="0" smtClean="0"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1" kern="1200" cap="none" spc="0" dirty="0" smtClean="0"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кая деятельнос</a:t>
              </a:r>
              <a:r>
                <a:rPr lang="ru-RU" sz="2400" b="1" i="1" kern="1200" cap="none" spc="0" dirty="0" smtClean="0"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ть</a:t>
              </a:r>
              <a:endParaRPr lang="ru-RU" sz="2400" b="1" i="1" kern="1200" cap="none" spc="0" dirty="0"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15" y="387593"/>
            <a:ext cx="3719906" cy="288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law.susu.ru/wp-content/uploads/2021/03/og_og_1567145387289428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93" y="387593"/>
            <a:ext cx="4199878" cy="28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аркетинговые идеи разделяют концепцию планирования исследований Бесплатные Фотограф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48" y="3429000"/>
            <a:ext cx="3708273" cy="3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078506"/>
              </p:ext>
            </p:extLst>
          </p:nvPr>
        </p:nvGraphicFramePr>
        <p:xfrm>
          <a:off x="8088879" y="3563112"/>
          <a:ext cx="390804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049"/>
              </a:tblGrid>
              <a:tr h="29230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продуктов,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пользующихся стабильным и  высоким спросом,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конкурентоспособных условий продажи своих товаров,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больше объем продаж, тем больше масса прибыли,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Ассортимент  продукции  и снижение издержек производства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0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4BCB79-A755-4055-A670-6E016B41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1"/>
            <a:ext cx="11025188" cy="69900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прибыли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C001BF8-CEDE-4300-853D-87BA17F94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365389"/>
              </p:ext>
            </p:extLst>
          </p:nvPr>
        </p:nvGraphicFramePr>
        <p:xfrm>
          <a:off x="650046" y="1792891"/>
          <a:ext cx="11025188" cy="506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CFA4754-BFF9-430C-B404-456A109647C2}"/>
              </a:ext>
            </a:extLst>
          </p:cNvPr>
          <p:cNvGrpSpPr/>
          <p:nvPr/>
        </p:nvGrpSpPr>
        <p:grpSpPr>
          <a:xfrm>
            <a:off x="121920" y="1011936"/>
            <a:ext cx="12081440" cy="5657501"/>
            <a:chOff x="551259" y="1096939"/>
            <a:chExt cx="7717631" cy="203269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AD32011D-199D-4675-96A9-627B9687C7CA}"/>
                </a:ext>
              </a:extLst>
            </p:cNvPr>
            <p:cNvSpPr/>
            <p:nvPr/>
          </p:nvSpPr>
          <p:spPr>
            <a:xfrm>
              <a:off x="551259" y="2982323"/>
              <a:ext cx="7717631" cy="147311"/>
            </a:xfrm>
            <a:prstGeom prst="round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/>
            <a:lstStyle/>
            <a:p>
              <a:endParaRPr lang="ru-RU">
                <a:solidFill>
                  <a:srgbClr val="70AD47"/>
                </a:solidFill>
              </a:endParaRPr>
            </a:p>
          </p:txBody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125B4A53-EE96-4012-8C98-1504B50FDF2F}"/>
                </a:ext>
              </a:extLst>
            </p:cNvPr>
            <p:cNvSpPr txBox="1"/>
            <p:nvPr/>
          </p:nvSpPr>
          <p:spPr>
            <a:xfrm>
              <a:off x="995190" y="1096939"/>
              <a:ext cx="7009430" cy="232166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spcFirstLastPara="0" vert="horz" wrap="square" lIns="291708" tIns="0" rIns="291708" bIns="0" numCol="1" spcCol="1270" anchor="ctr" anchorCtr="0">
              <a:noAutofit/>
            </a:bodyPr>
            <a:lstStyle/>
            <a:p>
              <a:pPr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 распределением прибыли понимается направление </a:t>
              </a:r>
              <a:r>
                <a:rPr lang="ru-RU" sz="2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прибыли в </a:t>
              </a:r>
              <a:r>
                <a:rPr lang="ru-RU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 и по статьям использования </a:t>
              </a:r>
              <a:r>
                <a:rPr lang="ru-RU" sz="2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предприятии</a:t>
              </a:r>
              <a:endPara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5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F817CC-D7D8-4853-8E1A-ECC36F06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318327"/>
            <a:ext cx="10485119" cy="69360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роста прибыли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849498"/>
              </p:ext>
            </p:extLst>
          </p:nvPr>
        </p:nvGraphicFramePr>
        <p:xfrm>
          <a:off x="536448" y="1267965"/>
          <a:ext cx="1047292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080"/>
                <a:gridCol w="4498848"/>
              </a:tblGrid>
              <a:tr h="4749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(не зависят от деятельности пред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приятия)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48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ресурсные факторы (величина и состав ресурсов, состояние ресурсов, условия их эксплуатации)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конъюнктура рынка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48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современной техники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технологии на предприятии,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цен на потребляемые материально технические ресурсы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8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хозяйствования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амортизации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233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 руководства и менеджеров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налогообложения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62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конкурентоспособность продукции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4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организации производства и труда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921" y="816864"/>
            <a:ext cx="8668512" cy="1267968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прибыли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капиталу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(среднегодовой стоимости основных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средств) или к полной себестоимости продукции.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7552" y="3108966"/>
            <a:ext cx="10716768" cy="220674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4F991F18-21F5-46F3-848C-1522A8678B59}"/>
              </a:ext>
            </a:extLst>
          </p:cNvPr>
          <p:cNvSpPr/>
          <p:nvPr/>
        </p:nvSpPr>
        <p:spPr>
          <a:xfrm>
            <a:off x="329184" y="1036319"/>
            <a:ext cx="2791968" cy="841249"/>
          </a:xfrm>
          <a:prstGeom prst="homePlate">
            <a:avLst>
              <a:gd name="adj" fmla="val 496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DEF798E1-D103-4E0B-BF33-896739A2DB9B}"/>
              </a:ext>
            </a:extLst>
          </p:cNvPr>
          <p:cNvSpPr/>
          <p:nvPr/>
        </p:nvSpPr>
        <p:spPr>
          <a:xfrm rot="5400000">
            <a:off x="6280150" y="-1610614"/>
            <a:ext cx="1011936" cy="8475980"/>
          </a:xfrm>
          <a:prstGeom prst="homePlate">
            <a:avLst>
              <a:gd name="adj" fmla="val 5768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оказатели рентабельности: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170688"/>
            <a:ext cx="10524236" cy="7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9184" y="3133344"/>
            <a:ext cx="117165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1.Рентабельность капитала фирмы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прибыли, получаемой предприятием на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рубль вложенного в производство капитала.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Рентабельность продукции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рубль затрат при производстве и реализации продукции.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показателя прибыли (балансовой или чистой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рентабельность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в двух видах: общая и расчётная.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отношением суммы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балансовой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прибыли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среднегодовой стоимости основных и оборотных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асчётная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отношением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прибыли,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среднегодовой стоимости основных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с относительно небольшим размером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средств (например, для строительно-монтажных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показатели рентабельности исчисляются отношением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прибыли к себестоимости продукции (работ, услуг).</a:t>
            </a:r>
          </a:p>
        </p:txBody>
      </p:sp>
    </p:spTree>
    <p:extLst>
      <p:ext uri="{BB962C8B-B14F-4D97-AF65-F5344CB8AC3E}">
        <p14:creationId xmlns:p14="http://schemas.microsoft.com/office/powerpoint/2010/main" val="33452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073"/>
            <a:ext cx="10515600" cy="5974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задачи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04672" y="841248"/>
                <a:ext cx="10549128" cy="533571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Цена единицы продукции (Р) - 320 руб.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Себестоимость единицы продукции (АТС) - 275 руб.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Объём производства (Q) - 9 000 шт.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Среднегодовая стоимость основных средств - 1 874 тыс. руб.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Среднегодовая стоимость оборотных средств - 995 тыс. руб.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Определить уровень рентабельности.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Решение: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Прибыль балансовая (G) = (320 - 275) × 9 000 = 405 000 руб.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Капитал фирмы (К) = 1 874 + 995 = 2 869 тыс. руб.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Рентабельность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405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2869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Cambria"/>
                    <a:ea typeface="Calibri"/>
                    <a:cs typeface="Times New Roman"/>
                  </a:rPr>
                  <a:t>*100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14,12 %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4672" y="841248"/>
                <a:ext cx="10549128" cy="5335715"/>
              </a:xfrm>
              <a:blipFill rotWithShape="1">
                <a:blip r:embed="rId2"/>
                <a:stretch>
                  <a:fillRect l="-289" t="-3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2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1090</Words>
  <Application>Microsoft Office PowerPoint</Application>
  <PresentationFormat>Произвольный</PresentationFormat>
  <Paragraphs>114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Тема: Прибыль и рентабельность</vt:lpstr>
      <vt:lpstr>экономическая величина, определяемая как разница между общей выручкой и общими затратами, разница между доходами и расходами.  </vt:lpstr>
      <vt:lpstr>Отчет о прибылях и убытках</vt:lpstr>
      <vt:lpstr>Формирование прибыли хозяйствующего субъекта</vt:lpstr>
      <vt:lpstr>Презентация PowerPoint</vt:lpstr>
      <vt:lpstr>Распределение прибыли</vt:lpstr>
      <vt:lpstr>Факторы роста прибыли</vt:lpstr>
      <vt:lpstr>отношение прибыли к капиталу предприятия (среднегодовой стоимости основных и оборотных средств) или к полной себестоимости продукции.</vt:lpstr>
      <vt:lpstr>Решить задачи </vt:lpstr>
      <vt:lpstr>Решить задачу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СО «Красноуфимский аграрный колледж»</dc:title>
  <dc:creator>User</dc:creator>
  <cp:lastModifiedBy>Image&amp;Matros ®</cp:lastModifiedBy>
  <cp:revision>56</cp:revision>
  <dcterms:created xsi:type="dcterms:W3CDTF">2022-02-14T16:48:58Z</dcterms:created>
  <dcterms:modified xsi:type="dcterms:W3CDTF">2022-11-28T09:49:29Z</dcterms:modified>
</cp:coreProperties>
</file>