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3" r:id="rId14"/>
    <p:sldId id="267" r:id="rId15"/>
    <p:sldId id="268" r:id="rId16"/>
    <p:sldId id="269" r:id="rId17"/>
    <p:sldId id="299" r:id="rId18"/>
    <p:sldId id="270" r:id="rId19"/>
    <p:sldId id="279" r:id="rId20"/>
    <p:sldId id="283" r:id="rId21"/>
    <p:sldId id="284" r:id="rId22"/>
    <p:sldId id="274" r:id="rId23"/>
    <p:sldId id="285" r:id="rId24"/>
    <p:sldId id="286" r:id="rId25"/>
    <p:sldId id="287" r:id="rId26"/>
    <p:sldId id="281" r:id="rId27"/>
    <p:sldId id="289" r:id="rId28"/>
    <p:sldId id="290" r:id="rId29"/>
    <p:sldId id="304" r:id="rId30"/>
    <p:sldId id="292" r:id="rId31"/>
    <p:sldId id="294" r:id="rId32"/>
    <p:sldId id="295" r:id="rId33"/>
    <p:sldId id="296" r:id="rId34"/>
    <p:sldId id="297" r:id="rId35"/>
    <p:sldId id="282" r:id="rId36"/>
    <p:sldId id="298" r:id="rId37"/>
    <p:sldId id="275" r:id="rId38"/>
    <p:sldId id="300" r:id="rId39"/>
    <p:sldId id="301" r:id="rId40"/>
    <p:sldId id="302" r:id="rId41"/>
    <p:sldId id="303" r:id="rId42"/>
    <p:sldId id="291" r:id="rId43"/>
    <p:sldId id="276" r:id="rId44"/>
    <p:sldId id="305" r:id="rId45"/>
    <p:sldId id="277" r:id="rId4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7F6F39-FDD2-4DE1-9CC5-31E5814909F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0C52F3-F541-4E71-B07A-85E7E9588D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79AAA1-9594-4C20-96FB-DDDEBB0AD12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C825D9-551D-49BD-A211-B4BCCB2122D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886B14B-533E-4B12-AF6D-BF64C5812C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99236C-7AF3-4538-A790-2B1A79CE23A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109953-9E70-4A79-9FAA-CDFD8B9FD6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1FC3A9-70A9-4664-A10D-292AA4CECBB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5E206E-B1DA-4219-959C-FA3462B37A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C14B50-B069-421F-B54F-CB67E638084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164780-4889-4D6C-A01B-B2A1F316BE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2A16F9-1908-458C-AB09-EFF1379472F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4B08C8-1B26-4FCE-9851-32C6DF3A01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F874641-1DB5-47A4-B5DA-D09997723B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9452CE-C56A-4FC8-B6EF-467579B2D4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622340-2E34-4B9C-8256-D390010397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FE602D-462C-4A66-BB7C-0C528E70DF7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89CCAA-092E-4B00-9A74-96291503DC1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6CC381-AE8C-44BA-ADC4-CE8EC5B5FD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DCBE0F-3C3A-4560-AB78-6E39736952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4CAFB6-1FE1-4368-B265-BCA485C146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AB3119-A2AC-4188-AAB1-32B6E9CBAE3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521384-A024-4680-9195-E04A47DFDA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0B01F2-33A4-45DC-85BB-151F102BD2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E1B8DF-D9C4-4B95-9F88-7A43920B07F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FFC81F-D45B-48CA-B417-9D5B76019CE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26694&amp;dst=10861&amp;demo=1" TargetMode="External"/><Relationship Id="rId2" Type="http://schemas.openxmlformats.org/officeDocument/2006/relationships/hyperlink" Target="https://login.consultant.ru/link/?req=doc&amp;base=LAW&amp;n=326694&amp;dst=1000004396&amp;demo=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196640"/>
            <a:ext cx="77720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 НА ДОХОДЫ ФИЗИЧЕСКИХ ЛИЦ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141000"/>
            <a:ext cx="6368400" cy="64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глава 23 Налогового кодекса РФ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4284000" y="4221000"/>
            <a:ext cx="4608000" cy="23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НАЛОГОВЫЙ ПЕРИОД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51640" y="1600200"/>
            <a:ext cx="8434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По налогу на доходы физических лиц налоговым периодом признается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календарный год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3708000" y="3861000"/>
            <a:ext cx="5171400" cy="266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ПОРЯДОК ИСЧИСЛЕНИЯ НДФЛ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478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 lnSpcReduction="10000"/>
          </a:bodyPr>
          <a:lstStyle/>
          <a:p>
            <a:pPr marL="32580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	Налоговую базу по доходам работников, облагаемым по ставке 13%, работодатели рассчитывают по итогам каждого месяца нарастающим итогом с начала года (</a:t>
            </a:r>
            <a:r>
              <a:rPr lang="ru-RU" sz="2800" b="0" u="sng" strike="noStrike" spc="-1">
                <a:solidFill>
                  <a:srgbClr val="0000FF"/>
                </a:solidFill>
                <a:uFillTx/>
                <a:latin typeface="Times New Roman"/>
                <a:hlinkClick r:id="rId2"/>
              </a:rPr>
              <a:t>п. 3 ст. 226 НК РФ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). Полученная сумма доходов работника должна быть уменьшена на предоставляемые ему вычеты по НДФЛ (</a:t>
            </a:r>
            <a:r>
              <a:rPr lang="ru-RU" sz="2800" b="0" u="sng" strike="noStrike" spc="-1">
                <a:solidFill>
                  <a:srgbClr val="0000FF"/>
                </a:solidFill>
                <a:uFillTx/>
                <a:latin typeface="Times New Roman"/>
                <a:hlinkClick r:id="rId3"/>
              </a:rPr>
              <a:t>п. 3 ст. 210 НК РФ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).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2580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То есть налоговая база рассчитывается по формуле: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2580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25800" indent="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Налоговая база = Доходы- Налоговые вычеты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ПРАВИЛА ВОЗВРАТА ВЫЧЕТОВ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229240" cy="478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lstStyle/>
          <a:p>
            <a:pPr marL="32580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9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именно денег можно вернуть в качестве налогового вычета, зависит от двух факторов: </a:t>
            </a:r>
          </a:p>
          <a:p>
            <a:pPr marL="32580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9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вида вычета и размера фактически уплаченного НДФЛ. </a:t>
            </a:r>
          </a:p>
          <a:p>
            <a:pPr marL="325800"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9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вернуть больше суммы уплаченного НДФЛ нельзя.</a:t>
            </a:r>
            <a:endParaRPr lang="ru-RU" sz="29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49999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3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3671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СТАНДАРТНЫЕ НАЛОГОВЫЕ ВЫЧЕТЫ 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23640" y="620688"/>
            <a:ext cx="8712720" cy="612031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20000"/>
          </a:bodyPr>
          <a:lstStyle/>
          <a:p>
            <a:pPr indent="0" algn="ctr">
              <a:lnSpc>
                <a:spcPct val="100000"/>
              </a:lnSpc>
              <a:spcBef>
                <a:spcPts val="879"/>
              </a:spcBef>
              <a:buNone/>
              <a:tabLst>
                <a:tab pos="0" algn="l"/>
              </a:tabLst>
            </a:pPr>
            <a:r>
              <a:rPr lang="ru-RU" sz="9600" b="0" strike="noStrike" spc="-1" dirty="0">
                <a:solidFill>
                  <a:srgbClr val="1A1A1A"/>
                </a:solidFill>
                <a:latin typeface="YS Text"/>
              </a:rPr>
              <a:t>	</a:t>
            </a:r>
            <a:r>
              <a:rPr lang="ru-RU" sz="9600" b="0" strike="noStrike" spc="-1" dirty="0">
                <a:solidFill>
                  <a:srgbClr val="1A1A1A"/>
                </a:solidFill>
                <a:latin typeface="Times New Roman"/>
              </a:rPr>
              <a:t>Суммы вычетов на детей:</a:t>
            </a:r>
            <a:endParaRPr lang="ru-RU" sz="9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600" b="0" strike="noStrike" spc="-1" dirty="0" smtClean="0">
                <a:solidFill>
                  <a:srgbClr val="1A1A1A"/>
                </a:solidFill>
                <a:latin typeface="Times New Roman"/>
              </a:rPr>
              <a:t>- на </a:t>
            </a:r>
            <a:r>
              <a:rPr lang="ru-RU" sz="9600" b="0" strike="noStrike" spc="-1" dirty="0">
                <a:solidFill>
                  <a:srgbClr val="1A1A1A"/>
                </a:solidFill>
                <a:latin typeface="Times New Roman"/>
              </a:rPr>
              <a:t>первого ребенка – 1400 руб.</a:t>
            </a:r>
            <a:endParaRPr lang="ru-RU" sz="9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600" b="0" strike="noStrike" spc="-1" dirty="0" smtClean="0">
                <a:solidFill>
                  <a:srgbClr val="1A1A1A"/>
                </a:solidFill>
                <a:latin typeface="Times New Roman"/>
              </a:rPr>
              <a:t>- на </a:t>
            </a:r>
            <a:r>
              <a:rPr lang="ru-RU" sz="9600" b="0" strike="noStrike" spc="-1" dirty="0">
                <a:solidFill>
                  <a:srgbClr val="1A1A1A"/>
                </a:solidFill>
                <a:latin typeface="Times New Roman"/>
              </a:rPr>
              <a:t>второго ребенка – 2800 руб.</a:t>
            </a:r>
            <a:endParaRPr lang="ru-RU" sz="9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600" b="0" strike="noStrike" spc="-1" dirty="0" smtClean="0">
                <a:solidFill>
                  <a:srgbClr val="1A1A1A"/>
                </a:solidFill>
                <a:latin typeface="Times New Roman"/>
              </a:rPr>
              <a:t>- на </a:t>
            </a:r>
            <a:r>
              <a:rPr lang="ru-RU" sz="9600" b="0" strike="noStrike" spc="-1" dirty="0">
                <a:solidFill>
                  <a:srgbClr val="1A1A1A"/>
                </a:solidFill>
                <a:latin typeface="Times New Roman"/>
              </a:rPr>
              <a:t>третьего и каждого последующего ребенка –  6000 руб. </a:t>
            </a:r>
            <a:endParaRPr lang="ru-RU" sz="9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600" b="0" strike="noStrike" spc="-1" dirty="0" smtClean="0">
                <a:solidFill>
                  <a:srgbClr val="000000"/>
                </a:solidFill>
                <a:latin typeface="Times New Roman"/>
              </a:rPr>
              <a:t>- на </a:t>
            </a:r>
            <a:r>
              <a:rPr lang="ru-RU" sz="9600" b="0" strike="noStrike" spc="-1" dirty="0">
                <a:solidFill>
                  <a:srgbClr val="000000"/>
                </a:solidFill>
                <a:latin typeface="Times New Roman"/>
              </a:rPr>
              <a:t>каждого ребенка в случае, если ребенок в возрасте до 18 лет является ребенком-инвалидом (инвалидом с детства), или учащегося очной формы обучения, аспиранта, ординатора, интерна, студента в возрасте до 24 лет, если он является инвалидом I или II группы – 12 000 рублей (12 000 рублей – опекунам и попечителям)</a:t>
            </a:r>
            <a:endParaRPr lang="ru-RU" sz="9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9600" b="0" strike="noStrike" spc="-1" dirty="0" smtClean="0">
                <a:solidFill>
                  <a:srgbClr val="000000"/>
                </a:solidFill>
                <a:latin typeface="Times New Roman"/>
              </a:rPr>
              <a:t>Вычет </a:t>
            </a:r>
            <a:r>
              <a:rPr lang="ru-RU" sz="9600" b="0" strike="noStrike" spc="-1" dirty="0">
                <a:solidFill>
                  <a:srgbClr val="000000"/>
                </a:solidFill>
                <a:latin typeface="Times New Roman"/>
              </a:rPr>
              <a:t>на ребенка (детей) предоставляется до месяца, в котором доход налогоплательщика и исчисленный нарастающим итогом с начала года, превысил 450 000 рублей. Вычет отменяется с месяца, когда доход сотрудника превысил эту сумму</a:t>
            </a:r>
            <a:r>
              <a:rPr lang="ru-RU" sz="9600" b="0" strike="noStrike" spc="-1" dirty="0" smtClean="0">
                <a:solidFill>
                  <a:srgbClr val="405965"/>
                </a:solidFill>
                <a:latin typeface="Open Sans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9600" b="0" strike="noStrike" spc="-1" dirty="0" smtClean="0">
              <a:solidFill>
                <a:srgbClr val="405965"/>
              </a:solidFill>
              <a:latin typeface="Open Sans"/>
            </a:endParaRPr>
          </a:p>
          <a:p>
            <a:pPr indent="0" algn="just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ru-RU" sz="8000" b="0" strike="noStrike" spc="-1" dirty="0" smtClean="0">
                <a:solidFill>
                  <a:srgbClr val="FF0000"/>
                </a:solidFill>
                <a:latin typeface="Times New Roman"/>
              </a:rPr>
              <a:t>Вычет </a:t>
            </a:r>
            <a:r>
              <a:rPr lang="ru-RU" sz="8000" b="0" strike="noStrike" spc="-1" dirty="0">
                <a:solidFill>
                  <a:srgbClr val="FF0000"/>
                </a:solidFill>
                <a:latin typeface="Times New Roman"/>
              </a:rPr>
              <a:t>будет предоставляться налоговым агентом в </a:t>
            </a:r>
            <a:r>
              <a:rPr lang="ru-RU" sz="8000" b="0" strike="noStrike" spc="-1" dirty="0" err="1">
                <a:solidFill>
                  <a:srgbClr val="FF0000"/>
                </a:solidFill>
                <a:latin typeface="Times New Roman"/>
              </a:rPr>
              <a:t>беззаявительном</a:t>
            </a:r>
            <a:r>
              <a:rPr lang="ru-RU" sz="8000" b="0" strike="noStrike" spc="-1" dirty="0">
                <a:solidFill>
                  <a:srgbClr val="FF0000"/>
                </a:solidFill>
                <a:latin typeface="Times New Roman"/>
              </a:rPr>
              <a:t> порядке.</a:t>
            </a:r>
            <a:endParaRPr lang="ru-RU" sz="8000" b="0" strike="noStrike" spc="-1" dirty="0">
              <a:solidFill>
                <a:srgbClr val="FF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519"/>
              </a:spcBef>
              <a:buNone/>
              <a:tabLst>
                <a:tab pos="0" algn="l"/>
              </a:tabLst>
            </a:pPr>
            <a:r>
              <a:rPr lang="ru-RU" sz="8000" b="0" strike="noStrike" spc="-1" dirty="0">
                <a:solidFill>
                  <a:srgbClr val="FF0000"/>
                </a:solidFill>
                <a:latin typeface="Times New Roman"/>
              </a:rPr>
              <a:t>Документы, подтверждающие право на вычет, будет необходимо представить только при первом получении вычета.</a:t>
            </a:r>
            <a:endParaRPr lang="ru-RU" sz="8000" b="0" strike="noStrike" spc="-1" dirty="0">
              <a:solidFill>
                <a:srgbClr val="FF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51640" y="188640"/>
            <a:ext cx="8589240" cy="57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sz="3200"/>
              <a:t/>
            </a:r>
            <a:br>
              <a:rPr sz="3200"/>
            </a:b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ПРИМЕР 2.</a:t>
            </a:r>
            <a:r>
              <a:rPr sz="3200"/>
              <a:t/>
            </a:r>
            <a:br>
              <a:rPr sz="3200"/>
            </a:b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07640" y="836640"/>
            <a:ext cx="8794800" cy="6042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0" algn="just">
              <a:lnSpc>
                <a:spcPct val="9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	У Румянцевой А. А. трое детей, двое из которых несовершеннолетние и один ребенок – студент в возрасте 20 лет, обучающийся по очной форме.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0" algn="just">
              <a:lnSpc>
                <a:spcPct val="9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sz="2400" dirty="0"/>
              <a:t/>
            </a:r>
            <a:br>
              <a:rPr sz="2400" dirty="0"/>
            </a:b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	Ежемесячный доход Румянцевой А.А. составляет 35 000 руб.  (НДФЛ 4550 руб.). Соответственно, при  получении вычета ее доход не будет облагаться НДФЛ в размере  1400 руб. за ребенка-студента, 2800 руб. за второго ребенка, а за  самого  младшего – в размере 6000 руб. По итогу за один месяц  Румянцева А.А. получит вычет на сумму: (1400+2800+6000) = 10200 руб. Данную сумму вычета она будет получать весь текущий год, так как совокупный годовой доход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составит </a:t>
            </a:r>
            <a:r>
              <a:rPr lang="ru-RU" sz="2400" b="0" strike="noStrike" spc="-1" smtClean="0">
                <a:solidFill>
                  <a:srgbClr val="000000"/>
                </a:solidFill>
                <a:latin typeface="Times New Roman"/>
              </a:rPr>
              <a:t>350000*12=420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000 руб., поскольку лимит составляет 450 000 руб.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0" algn="just">
              <a:lnSpc>
                <a:spcPct val="9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январь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(35000-10200)*13%=3224 руб.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</a:rPr>
              <a:t>Дт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70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</a:rPr>
              <a:t>Кт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68.1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0" algn="just">
              <a:lnSpc>
                <a:spcPct val="9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февраль 2*35000 -2*(1400+2800+6000)=3224 руб.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Times New Roman"/>
              </a:rPr>
              <a:t>Дт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 70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Times New Roman"/>
              </a:rPr>
              <a:t>Кт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 68.1</a:t>
            </a:r>
            <a:endParaRPr lang="ru-RU" sz="2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ПРИМЕР 3.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908640"/>
            <a:ext cx="8434800" cy="521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500"/>
          </a:bodyPr>
          <a:lstStyle/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		Зарплата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 Е.О. Ивановой составляет 54 000 руб. в месяц.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	У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 нее есть дочь в возрасте 12 лет, в связи с чем Е.О. Ивановой предоставляется стандартный вычет на ребенка в размере 1400 руб. в месяц. Кроме того, в апреле ей была дополнительно выплачена премия – 12 000 руб. Определить сумму НДФЛ, удерживаемую из доходов работницы за апрель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месяц. 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 spc="-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Налоговая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база по НДФЛ за январь-апрель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составит: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54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000 руб. х 4 мес. + 12 000 руб. – (1400 руб. х 4 мес.) = 222400 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руб. 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		Сумма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НДФЛ за январь-апрель: 222400 руб. х 13% = 28912 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руб. НДФЛ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, удержанный из доходов работницы за январь-март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: (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54000 руб. х 3 мес. – (1400 руб. х 3 мес.)) х 13% = 20514 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руб. НДФЛ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, удерживаемый с доходов за апрель: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28912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 руб. – 20514 руб. = 8398 руб.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</a:rPr>
              <a:t>Дт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70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</a:rPr>
              <a:t>Кт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 68.1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СТАНДАРТНЫЕ НАЛОГОВЫЕ ВЫЧЕТЫ</a:t>
            </a:r>
            <a:endParaRPr lang="ru-RU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idx="4294967295"/>
          </p:nvPr>
        </p:nvSpPr>
        <p:spPr>
          <a:xfrm>
            <a:off x="457200" y="908640"/>
            <a:ext cx="8434800" cy="521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 algn="ctr"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Вычет за сдачу норматива ГТО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Размер вычета — 18 000 руб. в год. 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Для него действует единая ставка 13%, то есть вернуть можно 2 340 руб.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Вычет смогут получить те, кто успешно сдал нормативы ГТО — комплекса упражнений «Готов к труду и обороне». Обязательное условие — пройти диспансеризацию в том же календарном году.</a:t>
            </a: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4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Если у вас уже есть значок ГТО, то чтобы получить вычет, нужно сдать нормативы еще раз.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СОЦИАЛЬНЫЕ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НАЛОГОВЫЕ ВЫЧЕТЫ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ст.219 НК РФ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0000" y="1260000"/>
            <a:ext cx="8532480" cy="51933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Социальный налоговый вычет — это компенсация расходов граждан на социально значимые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нужды: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пожертвования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благотворительность 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собственное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или образование супруга,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своё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лечение или лечение супруга, детей; покупка лекарств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препаратов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добровольное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страхование и пенсионные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взносы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занятия спортом</a:t>
            </a:r>
          </a:p>
          <a:p>
            <a:pPr marL="342900" indent="-342900" algn="just">
              <a:buFontTx/>
              <a:buChar char="-"/>
            </a:pP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Вычет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предоставляется только в том случае, если у вас был облагаемый НДФЛ доход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имеет право на несколько социальных вычетов, то он вправе воспользоваться сразу несколькими из них.</a:t>
            </a:r>
          </a:p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369809" y="260648"/>
            <a:ext cx="8532480" cy="61926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lvl="0"/>
            <a:endParaRPr lang="ru-RU" sz="24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24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своё право на возврат налога в связи с получением социального вычета можно </a:t>
            </a:r>
            <a:r>
              <a:rPr lang="ru-RU" sz="2400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позднее 3 лет </a:t>
            </a:r>
            <a:r>
              <a:rPr lang="ru-RU" sz="24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момента уплаты НДФЛ за налоговый период, в котором были произведены социальные расходы. Этот срок отведён п. 7 ст. 78 НК РФ на зачёт или возврат излишне уплаченного налога</a:t>
            </a:r>
          </a:p>
        </p:txBody>
      </p:sp>
      <p:sp>
        <p:nvSpPr>
          <p:cNvPr id="2" name="AutoShape 2" descr="https://data.nalog.ru/cdn/image/2679171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6624736" cy="3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4.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Петров Н.К. получил за прошедший год доход в размере 400 000 руб., при этом его работодатель уплатил с его доходов НДФЛ по ставке 13% в размере 52 000 руб.: НДФЛ = 400 000 руб. х 13% = 52 000 руб.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 течение года Петров Н.К. перечислил на благотворительные цели 130 000 руб.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 начале следующего года Петров Н.К. подал в налоговый орган по месту жительства налоговую декларацию с заявлением и копиями банковских выписок о перечислении денежных средств на благотворительность.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Максимально возможный размер вычета составляет 25% от суммы дохода, или 400 000 х 25% = 100 000 руб.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Расходы на благотворительность в 130 000 руб. больше максимально возможного размера вычета в 100 000 руб.,  поэтому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 Н.К.</a:t>
            </a:r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получит из бюджета часть ранее уплаченного НДФЛ в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размере 13 000 руб.: 100 000 руб. х 13% = 13 000 ру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4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467640" y="1052640"/>
            <a:ext cx="8229240" cy="502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Налог на доходы физических лиц (НДФЛ) — основной вид прямых налогов. Исчисляется в процентах от совокупного дохода физических лиц за вычетом документально подтверждённых расходов, в соответствии с действующим законодательством.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683568" y="116631"/>
            <a:ext cx="8002872" cy="93610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социальных налоговых вычетов</a:t>
            </a:r>
            <a:endParaRPr lang="ru-RU" sz="28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1520" y="1052737"/>
            <a:ext cx="8532480" cy="53885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94126"/>
              </p:ext>
            </p:extLst>
          </p:nvPr>
        </p:nvGraphicFramePr>
        <p:xfrm>
          <a:off x="539552" y="1772816"/>
          <a:ext cx="8460472" cy="312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392488"/>
                <a:gridCol w="2483808"/>
              </a:tblGrid>
              <a:tr h="103849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ВЫЧЕТ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1598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обучение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Платное образование,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включая второе: налогоплательщик, брат или сестра до 24 лет, обучающийся по очной или заочной форме 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120000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Платное обучение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836712"/>
            <a:ext cx="8435280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 начале 2024 г. системного администратора Иванова И.И. решили повысить по должности до технического директора компании с ежемесячной заработной платой 100 000 рублей.</a:t>
            </a: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Иванов И.И. в связи с получением новой должности решил получить второе высшее образование в университете, ежегодная стоимость обучения в котором составляет 100 000 рублей, а срок обучения — 3 года.</a:t>
            </a: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 же году он поступил в университет и решил сразу оплатить полную стоимость обучения за 3 года в размере 300 000 рублей.</a:t>
            </a: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начале 2025 г. Иванов И.И. обратился в налоговый орган за получением социального налогового вычета по расходам на обучение (о других вычетах он не заявлял).</a:t>
            </a: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Т.к. расходы, по которым можно получить социальный вычет, с 01.01.2024 года ограничиваются 150 000 руб., возврат составит 19 500 рублей:</a:t>
            </a:r>
          </a:p>
          <a:p>
            <a:pPr algn="l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 (продолжение)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Если бы Иванов И.И. оплачивал стоимость обучения поэтапно, т.е. в размере 100 000 руб. в год, суммарный размер вычета на обучение за 3 года составил бы 39 000 руб.:</a:t>
            </a: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i="0" cap="al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(100 000 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2000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0" i="0" cap="al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13%)*3 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b="0" i="0" cap="al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=39 000 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Поэтому, оплачивая многолетнее обучение единовременно, студент Иванов И.И. получит часть вычета, поскольку полная стоимость обучения в 300 000 руб. превысила предел расходов в 150 000 руб., с которого рассчитывался размер социального вычета.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налоговый вычет предоставляется налогоплательщику по доходам того налогового периода, в котором налогоплательщиком фактически были произведены расходы на оплату обучения. Если в одном налоговом периоде социальный налоговый вычет не может быть использован полностью, на следующий налоговый период остаток вычета не переносится.</a:t>
            </a:r>
          </a:p>
        </p:txBody>
      </p:sp>
    </p:spTree>
    <p:extLst>
      <p:ext uri="{BB962C8B-B14F-4D97-AF65-F5344CB8AC3E}">
        <p14:creationId xmlns:p14="http://schemas.microsoft.com/office/powerpoint/2010/main" val="35935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683568" y="116631"/>
            <a:ext cx="8002872" cy="93610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социальных налоговых вычетов</a:t>
            </a:r>
            <a:endParaRPr lang="ru-RU" sz="28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1520" y="1052737"/>
            <a:ext cx="8532480" cy="53885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58268"/>
              </p:ext>
            </p:extLst>
          </p:nvPr>
        </p:nvGraphicFramePr>
        <p:xfrm>
          <a:off x="539552" y="1772816"/>
          <a:ext cx="8460472" cy="361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392488"/>
                <a:gridCol w="2483808"/>
              </a:tblGrid>
              <a:tr h="103849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ВЫЧЕТ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1598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лечение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приобретение медикаментов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Дорогостоящее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платное лечение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 больше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суммы подтверждённого дохода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1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Платное лечение: операции,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анализы, покупка лекарств, протезирование зубов, имплантаты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641" y="1052737"/>
            <a:ext cx="8532480" cy="53885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62" y="1052737"/>
            <a:ext cx="8532480" cy="53885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62" y="1205137"/>
            <a:ext cx="8532480" cy="53885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0" strike="noStrike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0" strike="noStrike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0" strike="noStrike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 «1» — лечение не является</a:t>
            </a:r>
          </a:p>
          <a:p>
            <a:pPr algn="just"/>
            <a:r>
              <a:rPr lang="ru-RU" sz="2000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дорогостоящим;</a:t>
            </a:r>
          </a:p>
          <a:p>
            <a:pPr algn="just"/>
            <a:r>
              <a:rPr lang="ru-RU" sz="2000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0" strike="noStrike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код «2» — дорогостоящее лечение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2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2024 г. Бойцов А.А. зарабатывал 30 000 руб. в месяц и заплатил за год НДФЛ в размере 46 000 руб.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 же году ему понадобилась сложная операция на желудке стоимостью 400 000 руб., которую ему предложили в российской клинике.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мае 2025 г. Бойцов А.А. оформил весь комплект документов, необходимый для получения вычета по расходам на лечение, и предоставил его в налоговый орган по месту жительства. </a:t>
            </a:r>
          </a:p>
          <a:p>
            <a:pPr algn="just"/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Поскольку «Хирургическое лечение осложненных форм болезней органов пищеварения» относится к дорогостоящим медицинским услугам, на которые не распространяется ограничение налогового вычета в 120 000 руб., размер вычета может составить 400 000 руб., и сумма НДФЛ, подлежащая возврату из бюджета, может составить 52 000 руб.: 400 000 руб. х 13% = 52 000 руб.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2024 г. </a:t>
            </a:r>
            <a:r>
              <a:rPr lang="ru-RU" sz="22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Бойцов</a:t>
            </a:r>
            <a:r>
              <a:rPr lang="ru-RU" sz="22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А.А. заплатил НДФЛ в размере 46 000 руб., поэтому вернуть он сможет только эту сумму.</a:t>
            </a:r>
          </a:p>
        </p:txBody>
      </p:sp>
    </p:spTree>
    <p:extLst>
      <p:ext uri="{BB962C8B-B14F-4D97-AF65-F5344CB8AC3E}">
        <p14:creationId xmlns:p14="http://schemas.microsoft.com/office/powerpoint/2010/main" val="14143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755576" y="116631"/>
            <a:ext cx="7930864" cy="122413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социальных налоговых вычетов</a:t>
            </a:r>
            <a:endParaRPr lang="ru-RU" sz="28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1520" y="1556791"/>
            <a:ext cx="8532480" cy="484234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endParaRPr lang="ru-RU" sz="2000" b="0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65707"/>
              </p:ext>
            </p:extLst>
          </p:nvPr>
        </p:nvGraphicFramePr>
        <p:xfrm>
          <a:off x="467544" y="2348880"/>
          <a:ext cx="8460472" cy="354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240360"/>
                <a:gridCol w="2699832"/>
              </a:tblGrid>
              <a:tr h="103849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ВЫЧЕТ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84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Страхование жизни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пенсионное страхование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негосударственное пенсионное обеспечение, добровольное пенсионное страхование и добровольное страхование жизни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120000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84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Накопительная часть трудовой пенсии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Уплата взносов на накопительную часть трудовой пенсии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7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Социальный налоговый вычет (СНВ) составляет 13% от уплаченных взносов по договору негосударственного пенсионного обеспечения (НПО) за год. Чтобы узнать размер СНВ, нужно умножить общую сумму средств, внесенных за год в НПФ, на размер подоходного налога 13%.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Петров А. ежегодно перечисляете в НПФ взносы на общую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сумму 10 000 рублей. Соответственно, имеет право на СНВ в размере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1 300 рублей.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СНВ = 10 000 х 13% = 1 300 руб.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Максимальная годовая сумма пенсионных взносов, с которых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предоставляется СНВ, не может быть больше 120 000 рублей. Таким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образом, даже если Петров А. делает пенсионные взносы на сумму,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например, 200 000 рублей за год, размер СНВ составит 15 600 рублей:</a:t>
            </a:r>
          </a:p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СНВ = 120 000 х 13% = 15 600 руб.</a:t>
            </a:r>
          </a:p>
          <a:p>
            <a:pPr algn="just"/>
            <a:endParaRPr lang="ru-RU" sz="22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8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755576" y="1916832"/>
            <a:ext cx="8208912" cy="475252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i="0" u="none" strike="noStrike" baseline="0" dirty="0" smtClean="0">
                <a:solidFill>
                  <a:srgbClr val="211D1E"/>
                </a:solidFill>
                <a:latin typeface="Times New Roman" pitchFamily="18" charset="0"/>
                <a:cs typeface="Times New Roman" pitchFamily="18" charset="0"/>
              </a:rPr>
              <a:t>Иванова М. оплатила за себя пенсионные взносы по договору в 2024 году 150 000 руб. Возможен возврат налога 15 600 р. за 2024 год, так как социальный вычет может быть предоставлен только в размере 120 000 руб., а не в размере понесенных затрат 150 000 руб.: </a:t>
            </a:r>
          </a:p>
          <a:p>
            <a:pPr algn="just"/>
            <a:r>
              <a:rPr lang="ru-RU" sz="2400" b="0" i="0" u="none" strike="noStrike" baseline="0" dirty="0" smtClean="0">
                <a:solidFill>
                  <a:srgbClr val="211D1E"/>
                </a:solidFill>
                <a:latin typeface="Times New Roman" pitchFamily="18" charset="0"/>
                <a:cs typeface="Times New Roman" pitchFamily="18" charset="0"/>
              </a:rPr>
              <a:t>	СНВ = 120 000 х 13% = 15 600 руб.</a:t>
            </a:r>
          </a:p>
          <a:p>
            <a:pPr algn="just"/>
            <a:r>
              <a:rPr lang="ru-RU" sz="2400" b="0" i="0" u="none" strike="noStrike" baseline="0" dirty="0" smtClean="0">
                <a:solidFill>
                  <a:srgbClr val="211D1E"/>
                </a:solidFill>
                <a:latin typeface="Times New Roman" pitchFamily="18" charset="0"/>
                <a:cs typeface="Times New Roman" pitchFamily="18" charset="0"/>
              </a:rPr>
              <a:t>Остаток можно получить на следующий год.</a:t>
            </a:r>
            <a:endParaRPr lang="ru-RU" sz="22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Физкультурно-оздоровительные услуги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755576" y="1916832"/>
            <a:ext cx="8208912" cy="475252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/>
            <a:r>
              <a:rPr lang="ru-RU" sz="20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 вычета — фактические расходы, но не больше общего лимита по социальным вычетам в 150 000 руб. за календарный год. Лимит для расходов до 120 000 руб.</a:t>
            </a:r>
          </a:p>
          <a:p>
            <a:pPr algn="just"/>
            <a:endParaRPr lang="ru-RU" sz="2400" b="0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на вычет имеет налогоплательщик, который оплатил занятия спортом для себя или для детей, в том числе усыновленных, до 18 лет либо до 24 лет, если дети учатся по очной форме обучения, и подопечных в возрасте до 18 лет.</a:t>
            </a:r>
          </a:p>
        </p:txBody>
      </p:sp>
    </p:spTree>
    <p:extLst>
      <p:ext uri="{BB962C8B-B14F-4D97-AF65-F5344CB8AC3E}">
        <p14:creationId xmlns:p14="http://schemas.microsoft.com/office/powerpoint/2010/main" val="2909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0" y="274680"/>
            <a:ext cx="8964488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ИМУЩЕСТВЕННЫЕ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 НАЛОГОВЫЕ ВЫЧЕТЫ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9097" y="1484784"/>
            <a:ext cx="8532480" cy="49685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Имущественные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налоговые вычеты можно получить, если налогоплательщик совершал операции с имуществом, например продал квартиру или купил земельный участок для строительства дома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НАЛОГОПЛАТЕЛЬЩИКИ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240" cy="492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405965"/>
                </a:solidFill>
                <a:latin typeface="Times New Roman"/>
              </a:rPr>
              <a:t>	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лица,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являющиеся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налоговыми резидентами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Российской Федерации (фактически находящиеся на территории России не менее 183 календарных дней в течение 12 следующих подряд месяцев);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любое лицо, которое по законодательству государства подлежит в нем налогообложению на основе своего местожительства, своего постоянного местопребывания, места своей регистрации в качестве юридического лица, места 	нахождения своего руководящего органа или иного аналогичного критерия.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	лица,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не являющиеся налоговыми резидентами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Российской Федерации, в случае получения дохода на территории России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899591" y="274680"/>
            <a:ext cx="7200801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Покупка имущества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9097" y="1484784"/>
            <a:ext cx="8532480" cy="49685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За какие расходы предоставляют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вычет</a:t>
            </a:r>
          </a:p>
          <a:p>
            <a:pPr algn="ctr"/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- Покупка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или строительство жилья или его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доли</a:t>
            </a:r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- Покупка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земельного участка для строительства жилья или его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доли</a:t>
            </a:r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- Проценты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по целевым кредитам, если кредит потрачен на покупку или строительство жилья — обычно это проценты по ипотеке. Если целевой кредит рефинансировали с помощью другого кредита, за проценты по новому кредиту также можно получить вычет.</a:t>
            </a:r>
          </a:p>
        </p:txBody>
      </p:sp>
    </p:spTree>
    <p:extLst>
      <p:ext uri="{BB962C8B-B14F-4D97-AF65-F5344CB8AC3E}">
        <p14:creationId xmlns:p14="http://schemas.microsoft.com/office/powerpoint/2010/main" val="8476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899591" y="274680"/>
            <a:ext cx="7200801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Покупка имущества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7544" y="1484784"/>
            <a:ext cx="8208912" cy="49685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Размер вычета</a:t>
            </a: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расходам на покупку и строительство жилья: вычет будет таким же, как расходы на жилье, но не более </a:t>
            </a:r>
            <a:endParaRPr lang="ru-RU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000 руб. </a:t>
            </a:r>
          </a:p>
          <a:p>
            <a:pPr algn="just"/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, если человек построил дом и потратил 1 500 000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вычет тоже составит 1 500 000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Если получить вычет в 2 000 000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то есть в максимальном размере, то на НДФЛ можно сэкономить 260 000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руб.;</a:t>
            </a:r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pc="-1" dirty="0">
                <a:latin typeface="Times New Roman" pitchFamily="18" charset="0"/>
                <a:cs typeface="Times New Roman" pitchFamily="18" charset="0"/>
              </a:rPr>
              <a:t>по процентам за ипотеку — в сумме фактических расходов, но не больше 3 000 000 </a:t>
            </a:r>
            <a:r>
              <a:rPr lang="ru-RU" sz="2400" spc="-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899591" y="274680"/>
            <a:ext cx="7200801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Продажа имущества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4760" y="1340768"/>
            <a:ext cx="8425711" cy="49685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Если продать имущество, которое было в собственности меньше минимального срока, установленного законом, с вырученной суммы придется заплатить НДФЛ. На НДФЛ с продажи такого имущества есть налоговые вычеты.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Минимальные сроки владения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года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минимальный срок владения недвижимостью, если ее получили по наследству, или в дар от члена семьи или близкого родственника, в порядке приватизации или по договору ренты или если это единственная в собственности жилая недвижимость. В остальных случаях минимальный срок владения недвижимостью —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лет.</a:t>
            </a:r>
          </a:p>
          <a:p>
            <a:pPr algn="just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остального имущества, например автомобиля, минимальный срок владения —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года.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 idx="4294967295"/>
          </p:nvPr>
        </p:nvSpPr>
        <p:spPr>
          <a:xfrm>
            <a:off x="899591" y="274680"/>
            <a:ext cx="7200801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Продажа имущества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7544" y="1484784"/>
            <a:ext cx="8208912" cy="49685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 вычета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продаже жилых квартир, домов, комнат, долей в них, земельных участков, в том числе приватизированного жилья — в размере полученного дохода, но не более 1 000 000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остальных видов недвижимости — в размере полученного дохода, но не более 250 000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другого вида имущества — мотоциклов, автомобилей и т. д. — в размере полученного дохода, но не более 250 000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240" cy="57606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9.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Гражданка Смирнова А. М. продала земельный участок, которым владела 2 года, за 7 млн руб. Участок был куплен за 3,5 млн рублей, документы есть. Нужно посчитать, какую сумму Смирновой необходимо будет уплатить с дохода от продажи участка с учетом фактически произведенных расходов на его приобретение.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Облагаемая сумма дохода: 7 000 000 - 3 500 000 = 3 500 000 руб.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По ставке 13% будет облагаться доход в размере 2,4 млн рублей, НДФЛ составит: 2 400 000 * 0,13 = 312 000 руб.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По ставке 15% будет облагаться доход в размере 1,1 млн рублей: (3 500 000 - 2 400 000)  * 0,15 = 165 000 руб.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Считаем суммарный НДФЛ: 312 000 + 165 000 = 477 000 руб.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6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240" cy="57606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ПРИМЕР </a:t>
            </a:r>
            <a:r>
              <a:rPr lang="ru-RU" sz="3200" spc="-1" dirty="0" smtClean="0">
                <a:solidFill>
                  <a:srgbClr val="000000"/>
                </a:solidFill>
                <a:latin typeface="Times New Roman"/>
              </a:rPr>
              <a:t>10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idx="4294967295"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spcBef>
                <a:spcPts val="479"/>
              </a:spcBef>
              <a:tabLst>
                <a:tab pos="0" algn="l"/>
              </a:tabLst>
            </a:pPr>
            <a:r>
              <a:rPr lang="ru-RU" sz="2400" spc="-1" dirty="0" smtClean="0">
                <a:solidFill>
                  <a:srgbClr val="000000"/>
                </a:solidFill>
                <a:latin typeface="Calibri"/>
              </a:rPr>
              <a:t>		</a:t>
            </a:r>
          </a:p>
          <a:p>
            <a:pPr algn="just">
              <a:spcBef>
                <a:spcPts val="479"/>
              </a:spcBef>
              <a:tabLst>
                <a:tab pos="0" algn="l"/>
              </a:tabLst>
            </a:pPr>
            <a:endParaRPr lang="ru-RU" sz="2400" spc="-1" dirty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algn="just">
              <a:spcBef>
                <a:spcPts val="479"/>
              </a:spcBef>
              <a:tabLst>
                <a:tab pos="0" algn="l"/>
              </a:tabLst>
            </a:pPr>
            <a:endParaRPr lang="ru-RU" sz="2400" spc="-1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algn="just">
              <a:spcBef>
                <a:spcPts val="479"/>
              </a:spcBef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	</a:t>
            </a:r>
            <a:r>
              <a:rPr lang="ru-RU" sz="2400" spc="-1" dirty="0" smtClean="0">
                <a:solidFill>
                  <a:srgbClr val="000000"/>
                </a:solidFill>
                <a:latin typeface="Calibri"/>
                <a:cs typeface="Times New Roman" pitchFamily="18" charset="0"/>
              </a:rPr>
              <a:t>	</a:t>
            </a:r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Сидоров И.П.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продал машину во второй год эксплуатации за 900 000 руб. До этого он покупал ее за 750 000 руб. — то есть у него возник доход в 150 000 руб., это и есть налогооблагаемая база по НДФЛ.</a:t>
            </a:r>
          </a:p>
          <a:p>
            <a:pPr algn="just">
              <a:spcBef>
                <a:spcPts val="479"/>
              </a:spcBef>
              <a:tabLst>
                <a:tab pos="0" algn="l"/>
              </a:tabLst>
            </a:pPr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Сумма НДФЛ составит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19 500 руб.: 150000*13%</a:t>
            </a:r>
          </a:p>
          <a:p>
            <a:pPr algn="just"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latin typeface="Calibri"/>
              </a:rPr>
              <a:t>	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4352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just">
              <a:buNone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ПРОФЕССИОНАЛЬНЫЕ НАЛОГОВЫЕ ВЫЧЕТЫ — ДЛЯ ПРЕДПРИНИМАТЕЛЕЙ</a:t>
            </a:r>
            <a:endParaRPr lang="ru-RU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Такой вычет могут получить: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28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ндивидуальные предприниматели на общей системе налогообложения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двокаты и нотариусы, которые занимаются частной практикой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те, кто оказывает услуги по договору ГПХ без статуса ИП: например, человек один раз сделал знакомым ремонт в квартире за деньги;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предприниматели без статуса ИП.</a:t>
            </a:r>
            <a:endParaRPr lang="ru-RU" sz="2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Сумма вычета привязана к расходам, которые были у человека за время выполнения работы. Логика в том, что НДФЛ — это налог на доход, поэтому его нужно считать от чистого дохода. То есть если налогоплательщик указал в декларации, что ему перечислили 100 000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 фактически из этих денег он потратил 30 000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 расходные материалы, его доход составит 70 000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функция профессионального налогового вычета — показать налоговой сумму издержек и заплатить НДФЛ в меньшем размере</a:t>
            </a:r>
            <a:r>
              <a:rPr lang="ru-RU" dirty="0">
                <a:latin typeface="dsText"/>
              </a:rPr>
              <a:t>. </a:t>
            </a:r>
            <a:endParaRPr lang="ru-RU" dirty="0" smtClean="0">
              <a:latin typeface="dsText"/>
            </a:endParaRPr>
          </a:p>
          <a:p>
            <a:pPr algn="just"/>
            <a:endParaRPr lang="ru-RU" dirty="0">
              <a:latin typeface="dsText"/>
            </a:endParaRPr>
          </a:p>
          <a:p>
            <a:pPr algn="just"/>
            <a:endParaRPr lang="ru-RU" dirty="0" smtClean="0">
              <a:latin typeface="dsText"/>
            </a:endParaRPr>
          </a:p>
          <a:p>
            <a:pPr algn="just"/>
            <a:endParaRPr lang="ru-RU" dirty="0" smtClean="0">
              <a:latin typeface="dsText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 И.И.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заключил договор на покраску дома. Стоимость работ — 50 000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покрасить дом, он купил краску и валики общей стоимостью 10 000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Так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10 000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это расход при выполнении работы,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 И.И.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получить налоговый вычет на эту сумму и заплатить меньше НДФЛ.</a:t>
            </a:r>
          </a:p>
        </p:txBody>
      </p:sp>
    </p:spTree>
    <p:extLst>
      <p:ext uri="{BB962C8B-B14F-4D97-AF65-F5344CB8AC3E}">
        <p14:creationId xmlns:p14="http://schemas.microsoft.com/office/powerpoint/2010/main" val="34865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12968" cy="648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Профессиональный налоговый вычет платят тремя способами: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ru-RU" sz="24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размере полной суммы документально подтвержденных расходов — например, если расходы составили 10 000 ₽, вычет тоже будет 10 000 руб. Это правило действует для всех — ИП, исполнителей по договорам ГПХ, авторов. Для ИП также нужно, чтобы расходы не превышали доходы от предпринимательской деятельности;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2). 20% от общей суммы доходов, если не получается подтвердить расходы документально, — такая опция действует только для ИП. Если человек без статуса ИП понес расходы при выполнении договора ГПХ и не смог предоставить документы, которые это подтверждают, он не получит вычет;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3). В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процентах от доходов по установленной таблице, если не получается подтвердить расходы документально, — только для авторов художественных произведений. Например, вычет за создание теле- и кинофильмов или за научные изобретения составит 30%.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 idx="4294967295"/>
          </p:nvPr>
        </p:nvSpPr>
        <p:spPr>
          <a:xfrm>
            <a:off x="179512" y="274680"/>
            <a:ext cx="8856984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just">
              <a:buNone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ИНВЕСТИЦИОННЫЕ НАЛОГОВЫЕ ВЫЧЕТЫ — ЕСЛИ ЕСТЬ ИИС ИЛИ ЦЕННЫЕ БУМАГИ</a:t>
            </a:r>
            <a:endParaRPr lang="ru-RU" sz="3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idx="4294967295"/>
          </p:nvPr>
        </p:nvSpPr>
        <p:spPr>
          <a:xfrm>
            <a:off x="179512" y="1600200"/>
            <a:ext cx="8712968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четыре категории инвестиционных налоговых вычетов:</a:t>
            </a: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При продаже с прибылью обращающихся ценных бумаг;</a:t>
            </a: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 внесении денег на ИИС — это называется вычетом типа А. В зависимости от ставки НДФЛ с ним можно сэкономить от 52 000 до 88 000руб. Такой инвестиционный счет еще называют ИИС-1;</a:t>
            </a: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При получении прибыли по сделкам на ИИС — это вычет типа Б, с ним можно не платить налог на прибыль с инвестиций. </a:t>
            </a: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Инвестиционный счет с этим типом вычета называют ИИС-2;</a:t>
            </a: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внесении денег и получении прибыли на ИИС — это налоговый вычет, доступный для нового типа ИИС — 3.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ОБЪЕКТ НАЛОГООБЛОЖЕНИЯ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478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Объектом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налогообложения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по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НДФЛ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является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ДОХОД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, полученный налогоплательщиком – физическим лицом.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Но для резидентов и нерезидентов 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объект налогообложения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 отличается (ст. 209 НК РФ).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физических лиц, являющихся налоговыми резидентами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Российской Федерации, это весь доход, полученный как в России, так и за ее пределами.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физических лиц, не являющихся налоговыми резидентами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, объектом налогообложения будет только доход от источников в России.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2"/>
          <p:cNvSpPr>
            <a:spLocks noGrp="1"/>
          </p:cNvSpPr>
          <p:nvPr>
            <p:ph idx="4294967295"/>
          </p:nvPr>
        </p:nvSpPr>
        <p:spPr>
          <a:xfrm>
            <a:off x="457200" y="692696"/>
            <a:ext cx="8229240" cy="543306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Формально инвестиционный счет только один, а ИИС-1 и 2 — это его названия, которые появились из‑за разных типов вычетов.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24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1 января 2024 года действует новый тип ИИС — 3. Уже открытые ИИС -1 и 2 продолжают действовать, но открыть новые нельзя. Налоговый вычет по новому типу ИИС объединил в себе вычет на взнос и на доход, которые есть в типах А и Б.</a:t>
            </a: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24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Уже открытый ИИС- 1 или ИИС- 2 по желанию можно перевести в новый тип ИИС- 3. При переходе можно будет зачесть срок владения «старым» ИИС, но не больше трех лет.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 idx="4294967295"/>
          </p:nvPr>
        </p:nvSpPr>
        <p:spPr>
          <a:xfrm>
            <a:off x="155575" y="274679"/>
            <a:ext cx="8880921" cy="264876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just">
              <a:buNone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 вправе самостоятельно выбирать, какие виды расходов и в каком объёме их необходимо учитывать в пределах </a:t>
            </a:r>
            <a:r>
              <a:rPr lang="ru-RU" sz="28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максимальной суммы в 150 000 руб. в год </a:t>
            </a: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расчёте размера социального налогового вычета </a:t>
            </a:r>
            <a:endParaRPr lang="ru-RU" sz="2800" b="0" strike="noStrike" spc="-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1A1A1A"/>
                </a:solidFill>
                <a:latin typeface="YS Text"/>
              </a:rPr>
              <a:t>	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41333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 smtClean="0">
                <a:solidFill>
                  <a:srgbClr val="211D1E"/>
                </a:solidFill>
                <a:latin typeface="Montserrat Light"/>
              </a:rPr>
              <a:t>.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AutoShape 2" descr="https://vperedgazeta.ru/files/Image/%D0%B2%D1%8B%D1%87%D0%B5%D1%82%D1%8B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30480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sz="3200" dirty="0"/>
              <a:t/>
            </a:r>
            <a:br>
              <a:rPr sz="3200" dirty="0"/>
            </a:b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</a:rPr>
              <a:t>СРОКИ УПЛАТЫ НДФЛ</a:t>
            </a:r>
            <a:r>
              <a:rPr sz="3600" dirty="0"/>
              <a:t/>
            </a:r>
            <a:br>
              <a:rPr sz="3600" dirty="0"/>
            </a:b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2" name="Объект 3"/>
          <p:cNvGraphicFramePr/>
          <p:nvPr/>
        </p:nvGraphicFramePr>
        <p:xfrm>
          <a:off x="1475640" y="1268640"/>
          <a:ext cx="6768720" cy="4824000"/>
        </p:xfrm>
        <a:graphic>
          <a:graphicData uri="http://schemas.openxmlformats.org/drawingml/2006/table">
            <a:tbl>
              <a:tblPr/>
              <a:tblGrid>
                <a:gridCol w="3384360"/>
                <a:gridCol w="3384360"/>
              </a:tblGrid>
              <a:tr h="87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Срок удержания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2027F9"/>
                      </a:solidFill>
                      <a:prstDash val="solid"/>
                    </a:lnL>
                    <a:lnR w="9360">
                      <a:solidFill>
                        <a:srgbClr val="2027F9"/>
                      </a:solidFill>
                      <a:prstDash val="solid"/>
                    </a:lnR>
                    <a:lnT w="9360">
                      <a:solidFill>
                        <a:srgbClr val="2027F9"/>
                      </a:solidFill>
                      <a:prstDash val="solid"/>
                    </a:lnT>
                    <a:lnB w="9360">
                      <a:solidFill>
                        <a:srgbClr val="8027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Срок уплаты НДФЛ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2027F9"/>
                      </a:solidFill>
                      <a:prstDash val="solid"/>
                    </a:lnL>
                    <a:lnR w="9360">
                      <a:solidFill>
                        <a:srgbClr val="2027F9"/>
                      </a:solidFill>
                      <a:prstDash val="solid"/>
                    </a:lnR>
                    <a:lnT w="9360">
                      <a:solidFill>
                        <a:srgbClr val="2027F9"/>
                      </a:solidFill>
                      <a:prstDash val="solid"/>
                    </a:lnT>
                    <a:lnB w="9360">
                      <a:solidFill>
                        <a:srgbClr val="8027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3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 1 по 22 число текущего месяца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8027F9"/>
                      </a:solidFill>
                      <a:prstDash val="solid"/>
                    </a:lnL>
                    <a:lnR w="9360">
                      <a:solidFill>
                        <a:srgbClr val="8027F9"/>
                      </a:solidFill>
                      <a:prstDash val="solid"/>
                    </a:lnR>
                    <a:lnT w="9360">
                      <a:solidFill>
                        <a:srgbClr val="8027F9"/>
                      </a:solidFill>
                      <a:prstDash val="solid"/>
                    </a:lnT>
                    <a:lnB w="9360">
                      <a:solidFill>
                        <a:srgbClr val="E027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 позднее 28 числа текущего месяца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8027F9"/>
                      </a:solidFill>
                      <a:prstDash val="solid"/>
                    </a:lnL>
                    <a:lnR w="9360">
                      <a:solidFill>
                        <a:srgbClr val="8027F9"/>
                      </a:solidFill>
                      <a:prstDash val="solid"/>
                    </a:lnR>
                    <a:lnT w="9360">
                      <a:solidFill>
                        <a:srgbClr val="8027F9"/>
                      </a:solidFill>
                      <a:prstDash val="solid"/>
                    </a:lnT>
                    <a:lnB w="9360">
                      <a:solidFill>
                        <a:srgbClr val="E027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3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 23 по последнее число месяца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E027F9"/>
                      </a:solidFill>
                      <a:prstDash val="solid"/>
                    </a:lnL>
                    <a:lnR w="9360">
                      <a:solidFill>
                        <a:srgbClr val="E027F9"/>
                      </a:solidFill>
                      <a:prstDash val="solid"/>
                    </a:lnR>
                    <a:lnT w="9360">
                      <a:solidFill>
                        <a:srgbClr val="E027F9"/>
                      </a:solidFill>
                      <a:prstDash val="solid"/>
                    </a:lnT>
                    <a:lnB w="9360">
                      <a:solidFill>
                        <a:srgbClr val="4028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 позднее 5 числа следующего месяца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E027F9"/>
                      </a:solidFill>
                      <a:prstDash val="solid"/>
                    </a:lnL>
                    <a:lnR w="9360">
                      <a:solidFill>
                        <a:srgbClr val="E027F9"/>
                      </a:solidFill>
                      <a:prstDash val="solid"/>
                    </a:lnR>
                    <a:lnT w="9360">
                      <a:solidFill>
                        <a:srgbClr val="E027F9"/>
                      </a:solidFill>
                      <a:prstDash val="solid"/>
                    </a:lnT>
                    <a:lnB w="9360">
                      <a:solidFill>
                        <a:srgbClr val="4028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7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 23 по 31 декабря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028F9"/>
                      </a:solidFill>
                      <a:prstDash val="solid"/>
                    </a:lnL>
                    <a:lnR w="9360">
                      <a:solidFill>
                        <a:srgbClr val="4028F9"/>
                      </a:solidFill>
                      <a:prstDash val="solid"/>
                    </a:lnR>
                    <a:lnT w="9360">
                      <a:solidFill>
                        <a:srgbClr val="4028F9"/>
                      </a:solidFill>
                      <a:prstDash val="solid"/>
                    </a:lnT>
                    <a:lnB w="9360">
                      <a:solidFill>
                        <a:srgbClr val="4028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 позднее 28 декабря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028F9"/>
                      </a:solidFill>
                      <a:prstDash val="solid"/>
                    </a:lnL>
                    <a:lnR w="9360">
                      <a:solidFill>
                        <a:srgbClr val="4028F9"/>
                      </a:solidFill>
                      <a:prstDash val="solid"/>
                    </a:lnR>
                    <a:lnT w="9360">
                      <a:solidFill>
                        <a:srgbClr val="4028F9"/>
                      </a:solidFill>
                      <a:prstDash val="solid"/>
                    </a:lnT>
                    <a:lnB w="9360">
                      <a:solidFill>
                        <a:srgbClr val="4028F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sz="3200" dirty="0" smtClean="0"/>
              <a:t/>
            </a:r>
            <a:br>
              <a:rPr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УЧЕТ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</a:rPr>
              <a:t>НДФЛ</a:t>
            </a:r>
            <a:r>
              <a:rPr sz="3600" dirty="0"/>
              <a:t/>
            </a:r>
            <a:br>
              <a:rPr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9183"/>
              </p:ext>
            </p:extLst>
          </p:nvPr>
        </p:nvGraphicFramePr>
        <p:xfrm>
          <a:off x="395536" y="736639"/>
          <a:ext cx="8496944" cy="4924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282"/>
                <a:gridCol w="1505531"/>
                <a:gridCol w="1471131"/>
              </a:tblGrid>
              <a:tr h="4994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хозяйственной операции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дебет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38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Начислена заработная плата в последний день месяца Снежко С.В.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20,26,44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38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Удержан налог на доходы физических лиц из заработной платы Снежко С.В.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68.1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06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Выдана заработная плата Снежко С.В.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50,51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38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 НДФЛ в бюджет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составе ЕНП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ЕНС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88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 зачтен из ЕНП на дату уплаты налога (28 числа) 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68.1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ЕНС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626692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2023 года введены понятия единый налоговый счет и единый налоговый платеж</a:t>
            </a:r>
          </a:p>
        </p:txBody>
      </p:sp>
    </p:spTree>
    <p:extLst>
      <p:ext uri="{BB962C8B-B14F-4D97-AF65-F5344CB8AC3E}">
        <p14:creationId xmlns:p14="http://schemas.microsoft.com/office/powerpoint/2010/main" val="3193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1196640"/>
            <a:ext cx="77720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 НА ДОХОДЫ ФИЗИЧЕСКИХ ЛИЦ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1371600" y="3141000"/>
            <a:ext cx="6368400" cy="64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глава 23 Налогового кодекса РФ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4284000" y="4221000"/>
            <a:ext cx="4608000" cy="23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НАЛОГОВАЯ БАЗА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95640" y="1268640"/>
            <a:ext cx="829080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just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	Налоговая база по НДФЛ представляет собой денежное выражение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доходов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налогоплательщика.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80000"/>
              </a:lnSpc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	При определении налоговой базы учитываются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все доходы,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 полученные как в денежной, так и в натуральной формах, а также в виде материальной выгоды.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4860000" y="3484800"/>
            <a:ext cx="3888000" cy="300564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3"/>
          <p:cNvSpPr/>
          <p:nvPr/>
        </p:nvSpPr>
        <p:spPr>
          <a:xfrm>
            <a:off x="611640" y="2952000"/>
            <a:ext cx="4104000" cy="28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	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	Налоговая база = Доходы- Налоговые вычеты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ДОХОДЫ, ОБЛАГАЕМЫЕ НДФЛ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от продажи имущества, находившегося в собственности менее трех (пяти) лет;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от сдачи имущества в аренду;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доходы от источников за пределами Российской Федерации;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доходы в виде разного рода выигрышей;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иные доходы.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ДОХОДЫ, НЕ ОБЛАГАЕМЫЕ НДФЛ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 lnSpcReduction="10000"/>
          </a:bodyPr>
          <a:lstStyle/>
          <a:p>
            <a:pPr marL="334800" indent="-3348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доходы от продажи имущества, находившегося в собственности более трех (пяти) лет;</a:t>
            </a: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  <a:p>
            <a:pPr marL="334800" indent="-3348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доходы, полученные в порядке наследования;</a:t>
            </a: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  <a:p>
            <a:pPr marL="334800" indent="-33480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300" b="0" strike="noStrike" spc="-1">
                <a:solidFill>
                  <a:srgbClr val="000000"/>
                </a:solidFill>
                <a:latin typeface="Times New Roman"/>
              </a:rPr>
              <a:t>доходы, полученные по договору дарения от члена семьи и (или) близкого родственника в соответствии с Семейным кодексом Российской Федерации (от супруга, родителей и детей, в том числе усыновителей и усыновленных, дедушки, бабушки и внуков, полнородных и неполнородных (имеющих общих отца или мать) братьев и сестер);</a:t>
            </a: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60"/>
              </a:spcBef>
              <a:buNone/>
              <a:tabLst>
                <a:tab pos="0" algn="l"/>
              </a:tabLst>
            </a:pP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Объект 3"/>
          <p:cNvGraphicFramePr/>
          <p:nvPr/>
        </p:nvGraphicFramePr>
        <p:xfrm>
          <a:off x="827640" y="1628640"/>
          <a:ext cx="7776360" cy="3782160"/>
        </p:xfrm>
        <a:graphic>
          <a:graphicData uri="http://schemas.openxmlformats.org/drawingml/2006/table">
            <a:tbl>
              <a:tblPr/>
              <a:tblGrid>
                <a:gridCol w="1584000"/>
                <a:gridCol w="3600360"/>
                <a:gridCol w="2592000"/>
              </a:tblGrid>
              <a:tr h="79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Ставка, %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CED"/>
                      </a:solidFill>
                      <a:prstDash val="solid"/>
                    </a:lnL>
                    <a:lnR w="9360">
                      <a:solidFill>
                        <a:srgbClr val="C03CED"/>
                      </a:solidFill>
                      <a:prstDash val="solid"/>
                    </a:lnR>
                    <a:lnT w="9360">
                      <a:solidFill>
                        <a:srgbClr val="C03CED"/>
                      </a:solidFill>
                      <a:prstDash val="solid"/>
                    </a:lnT>
                    <a:lnB w="9360">
                      <a:solidFill>
                        <a:srgbClr val="203A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Размер дохода в месяц, руб.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CED"/>
                      </a:solidFill>
                      <a:prstDash val="solid"/>
                    </a:lnL>
                    <a:lnR w="9360">
                      <a:solidFill>
                        <a:srgbClr val="C03CED"/>
                      </a:solidFill>
                      <a:prstDash val="solid"/>
                    </a:lnR>
                    <a:lnT w="9360">
                      <a:solidFill>
                        <a:srgbClr val="C03CED"/>
                      </a:solidFill>
                      <a:prstDash val="solid"/>
                    </a:lnT>
                    <a:lnB w="9360">
                      <a:solidFill>
                        <a:srgbClr val="203A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Лимит дохода в год, руб.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CED"/>
                      </a:solidFill>
                      <a:prstDash val="solid"/>
                    </a:lnL>
                    <a:lnR w="9360">
                      <a:solidFill>
                        <a:srgbClr val="C03CED"/>
                      </a:solidFill>
                      <a:prstDash val="solid"/>
                    </a:lnR>
                    <a:lnT w="9360">
                      <a:solidFill>
                        <a:srgbClr val="C03CED"/>
                      </a:solidFill>
                      <a:prstDash val="solid"/>
                    </a:lnT>
                    <a:lnB w="9360">
                      <a:solidFill>
                        <a:srgbClr val="203AED"/>
                      </a:solidFill>
                      <a:prstDash val="solid"/>
                    </a:lnB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203AED"/>
                      </a:solidFill>
                      <a:prstDash val="solid"/>
                    </a:lnL>
                    <a:lnR w="9360">
                      <a:solidFill>
                        <a:srgbClr val="203AED"/>
                      </a:solidFill>
                      <a:prstDash val="solid"/>
                    </a:lnR>
                    <a:lnT w="9360">
                      <a:solidFill>
                        <a:srgbClr val="203AED"/>
                      </a:solidFill>
                      <a:prstDash val="solid"/>
                    </a:lnT>
                    <a:lnB w="9360">
                      <a:solidFill>
                        <a:srgbClr val="8034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 200 тыс.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203AED"/>
                      </a:solidFill>
                      <a:prstDash val="solid"/>
                    </a:lnL>
                    <a:lnR w="9360">
                      <a:solidFill>
                        <a:srgbClr val="203AED"/>
                      </a:solidFill>
                      <a:prstDash val="solid"/>
                    </a:lnR>
                    <a:lnT w="9360">
                      <a:solidFill>
                        <a:srgbClr val="203AED"/>
                      </a:solidFill>
                      <a:prstDash val="solid"/>
                    </a:lnT>
                    <a:lnB w="9360">
                      <a:solidFill>
                        <a:srgbClr val="8034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2,4 млн 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203AED"/>
                      </a:solidFill>
                      <a:prstDash val="solid"/>
                    </a:lnL>
                    <a:lnR w="9360">
                      <a:solidFill>
                        <a:srgbClr val="203AED"/>
                      </a:solidFill>
                      <a:prstDash val="solid"/>
                    </a:lnR>
                    <a:lnT w="9360">
                      <a:solidFill>
                        <a:srgbClr val="203AED"/>
                      </a:solidFill>
                      <a:prstDash val="solid"/>
                    </a:lnT>
                    <a:lnB w="9360">
                      <a:solidFill>
                        <a:srgbClr val="8034ED"/>
                      </a:solidFill>
                      <a:prstDash val="solid"/>
                    </a:lnB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8034ED"/>
                      </a:solidFill>
                      <a:prstDash val="solid"/>
                    </a:lnL>
                    <a:lnR w="9360">
                      <a:solidFill>
                        <a:srgbClr val="8034ED"/>
                      </a:solidFill>
                      <a:prstDash val="solid"/>
                    </a:lnR>
                    <a:lnT w="9360">
                      <a:solidFill>
                        <a:srgbClr val="8034ED"/>
                      </a:solidFill>
                      <a:prstDash val="solid"/>
                    </a:lnT>
                    <a:lnB w="9360">
                      <a:solidFill>
                        <a:srgbClr val="E03A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216 – 416,7 тыс.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8034ED"/>
                      </a:solidFill>
                      <a:prstDash val="solid"/>
                    </a:lnL>
                    <a:lnR w="9360">
                      <a:solidFill>
                        <a:srgbClr val="8034ED"/>
                      </a:solidFill>
                      <a:prstDash val="solid"/>
                    </a:lnR>
                    <a:lnT w="9360">
                      <a:solidFill>
                        <a:srgbClr val="8034ED"/>
                      </a:solidFill>
                      <a:prstDash val="solid"/>
                    </a:lnT>
                    <a:lnB w="9360">
                      <a:solidFill>
                        <a:srgbClr val="E03A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2,4 – 5 млн 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8034ED"/>
                      </a:solidFill>
                      <a:prstDash val="solid"/>
                    </a:lnL>
                    <a:lnR w="9360">
                      <a:solidFill>
                        <a:srgbClr val="8034ED"/>
                      </a:solidFill>
                      <a:prstDash val="solid"/>
                    </a:lnR>
                    <a:lnT w="9360">
                      <a:solidFill>
                        <a:srgbClr val="8034ED"/>
                      </a:solidFill>
                      <a:prstDash val="solid"/>
                    </a:lnT>
                    <a:lnB w="9360">
                      <a:solidFill>
                        <a:srgbClr val="E03AED"/>
                      </a:solidFill>
                      <a:prstDash val="solid"/>
                    </a:lnB>
                    <a:noFill/>
                  </a:tcPr>
                </a:tc>
              </a:tr>
              <a:tr h="79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E03AED"/>
                      </a:solidFill>
                      <a:prstDash val="solid"/>
                    </a:lnL>
                    <a:lnR w="9360">
                      <a:solidFill>
                        <a:srgbClr val="E03AED"/>
                      </a:solidFill>
                      <a:prstDash val="solid"/>
                    </a:lnR>
                    <a:lnT w="9360">
                      <a:solidFill>
                        <a:srgbClr val="E03AED"/>
                      </a:solidFill>
                      <a:prstDash val="solid"/>
                    </a:lnT>
                    <a:lnB w="9360">
                      <a:solidFill>
                        <a:srgbClr val="0033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416,7 тыс. – 1, 67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E03AED"/>
                      </a:solidFill>
                      <a:prstDash val="solid"/>
                    </a:lnL>
                    <a:lnR w="9360">
                      <a:solidFill>
                        <a:srgbClr val="E03AED"/>
                      </a:solidFill>
                      <a:prstDash val="solid"/>
                    </a:lnR>
                    <a:lnT w="9360">
                      <a:solidFill>
                        <a:srgbClr val="E03AED"/>
                      </a:solidFill>
                      <a:prstDash val="solid"/>
                    </a:lnT>
                    <a:lnB w="9360">
                      <a:solidFill>
                        <a:srgbClr val="0033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 – 20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E03AED"/>
                      </a:solidFill>
                      <a:prstDash val="solid"/>
                    </a:lnL>
                    <a:lnR w="9360">
                      <a:solidFill>
                        <a:srgbClr val="E03AED"/>
                      </a:solidFill>
                      <a:prstDash val="solid"/>
                    </a:lnR>
                    <a:lnT w="9360">
                      <a:solidFill>
                        <a:srgbClr val="E03AED"/>
                      </a:solidFill>
                      <a:prstDash val="solid"/>
                    </a:lnT>
                    <a:lnB w="9360">
                      <a:solidFill>
                        <a:srgbClr val="0033ED"/>
                      </a:solidFill>
                      <a:prstDash val="solid"/>
                    </a:lnB>
                    <a:noFill/>
                  </a:tcPr>
                </a:tc>
              </a:tr>
              <a:tr h="79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33ED"/>
                      </a:solidFill>
                      <a:prstDash val="solid"/>
                    </a:lnL>
                    <a:lnR w="9360">
                      <a:solidFill>
                        <a:srgbClr val="0033ED"/>
                      </a:solidFill>
                      <a:prstDash val="solid"/>
                    </a:lnR>
                    <a:lnT w="9360">
                      <a:solidFill>
                        <a:srgbClr val="0033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1,67 млн – 4,17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33ED"/>
                      </a:solidFill>
                      <a:prstDash val="solid"/>
                    </a:lnL>
                    <a:lnR w="9360">
                      <a:solidFill>
                        <a:srgbClr val="0033ED"/>
                      </a:solidFill>
                      <a:prstDash val="solid"/>
                    </a:lnR>
                    <a:lnT w="9360">
                      <a:solidFill>
                        <a:srgbClr val="0033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 – 50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33ED"/>
                      </a:solidFill>
                      <a:prstDash val="solid"/>
                    </a:lnL>
                    <a:lnR w="9360">
                      <a:solidFill>
                        <a:srgbClr val="0033ED"/>
                      </a:solidFill>
                      <a:prstDash val="solid"/>
                    </a:lnR>
                    <a:lnT w="9360">
                      <a:solidFill>
                        <a:srgbClr val="0033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6ED"/>
                      </a:solidFill>
                      <a:prstDash val="solid"/>
                    </a:lnL>
                    <a:lnR w="9360">
                      <a:solidFill>
                        <a:srgbClr val="C036ED"/>
                      </a:solidFill>
                      <a:prstDash val="solid"/>
                    </a:lnR>
                    <a:lnT w="9360">
                      <a:solidFill>
                        <a:srgbClr val="C036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более 4,17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6ED"/>
                      </a:solidFill>
                      <a:prstDash val="solid"/>
                    </a:lnL>
                    <a:lnR w="9360">
                      <a:solidFill>
                        <a:srgbClr val="C036ED"/>
                      </a:solidFill>
                      <a:prstDash val="solid"/>
                    </a:lnR>
                    <a:lnT w="9360">
                      <a:solidFill>
                        <a:srgbClr val="C036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более 50 млн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C036ED"/>
                      </a:solidFill>
                      <a:prstDash val="solid"/>
                    </a:lnL>
                    <a:lnR w="9360">
                      <a:solidFill>
                        <a:srgbClr val="C036ED"/>
                      </a:solidFill>
                      <a:prstDash val="solid"/>
                    </a:lnR>
                    <a:lnT w="9360">
                      <a:solidFill>
                        <a:srgbClr val="C036ED"/>
                      </a:solidFill>
                      <a:prstDash val="solid"/>
                    </a:lnT>
                    <a:lnB w="9360">
                      <a:solidFill>
                        <a:srgbClr val="C036E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" name="Rectangle 1"/>
          <p:cNvSpPr/>
          <p:nvPr/>
        </p:nvSpPr>
        <p:spPr>
          <a:xfrm>
            <a:off x="827640" y="371160"/>
            <a:ext cx="7704360" cy="10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НАЛОГОВЫЕ СТАВКИ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Прогрессивная шкала НДФЛ будет зависеть от размера полученного дохода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Прямоугольник 5"/>
          <p:cNvSpPr/>
          <p:nvPr/>
        </p:nvSpPr>
        <p:spPr>
          <a:xfrm>
            <a:off x="827640" y="5517360"/>
            <a:ext cx="7848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К примеру, основная налоговая база по НДФЛ за календарный год составила 3 млн руб. Значит, 2,4 млн руб. будут облагаться НДФЛ по ставке 13%, а 0,6 млн руб. (3 млн руб. – 2,4 млн руб.) – по ставке 15%.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93080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ПРИМЕР 1.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240" cy="492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680"/>
              </a:spcBef>
              <a:buNone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Оклад HR-директора Сергеева И.В. составляет 250 тыс. руб. в месяц. То есть за 2025 год он получит 3 млн рублей. Вычетов у Сергеева нет. НДФЛ с доходов Сергеева будет рассчитываться по ставке 13% и 15% с превышения. За год НДФЛ с доходов Сергеева составит: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marL="305280" indent="-305280" algn="just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Сумма превышения. 3 000 000 - 2 400 000 = 600 000 руб.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marL="305280" indent="-305280" algn="just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Размер НДФЛ: 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80"/>
              </a:spcBef>
              <a:buNone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2 400 000 * 0,13 = 312 000 руб.  часть дохода, которая облагается по ставке 13%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80"/>
              </a:spcBef>
              <a:buNone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600 000 * 0,15 = 90 000 руб. — часть дохода, облагаемая по ставке 15%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80"/>
              </a:spcBef>
              <a:buNone/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Times New Roman"/>
              </a:rPr>
              <a:t>312 000 + 90 000 = 402 000 руб. — общая сумма НДФЛ за год.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1397</Words>
  <Application>Microsoft Office PowerPoint</Application>
  <PresentationFormat>Экран (4:3)</PresentationFormat>
  <Paragraphs>327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Тема Office</vt:lpstr>
      <vt:lpstr>НАЛОГ НА ДОХОДЫ ФИЗИЧЕСКИХ ЛИЦ</vt:lpstr>
      <vt:lpstr>Презентация PowerPoint</vt:lpstr>
      <vt:lpstr>НАЛОГОПЛАТЕЛЬЩИКИ</vt:lpstr>
      <vt:lpstr>ОБЪЕКТ НАЛОГООБЛОЖЕНИЯ</vt:lpstr>
      <vt:lpstr>НАЛОГОВАЯ БАЗА</vt:lpstr>
      <vt:lpstr>ДОХОДЫ, ОБЛАГАЕМЫЕ НДФЛ</vt:lpstr>
      <vt:lpstr>ДОХОДЫ, НЕ ОБЛАГАЕМЫЕ НДФЛ</vt:lpstr>
      <vt:lpstr>Презентация PowerPoint</vt:lpstr>
      <vt:lpstr>ПРИМЕР 1.</vt:lpstr>
      <vt:lpstr>НАЛОГОВЫЙ ПЕРИОД</vt:lpstr>
      <vt:lpstr>ПОРЯДОК ИСЧИСЛЕНИЯ НДФЛ </vt:lpstr>
      <vt:lpstr>ПРАВИЛА ВОЗВРАТА ВЫЧЕТОВ </vt:lpstr>
      <vt:lpstr>СТАНДАРТНЫЕ НАЛОГОВЫЕ ВЫЧЕТЫ </vt:lpstr>
      <vt:lpstr> ПРИМЕР 2. . </vt:lpstr>
      <vt:lpstr>ПРИМЕР 3.</vt:lpstr>
      <vt:lpstr>СТАНДАРТНЫЕ НАЛОГОВЫЕ ВЫЧЕТЫ</vt:lpstr>
      <vt:lpstr>СОЦИАЛЬНЫЕ НАЛОГОВЫЕ ВЫЧЕТЫ ст.219 НК РФ</vt:lpstr>
      <vt:lpstr>Презентация PowerPoint</vt:lpstr>
      <vt:lpstr>ПРИМЕР 4.</vt:lpstr>
      <vt:lpstr> Виды социальных налоговых вычетов</vt:lpstr>
      <vt:lpstr>ПРИМЕР 5.</vt:lpstr>
      <vt:lpstr>ПРИМЕР 5. (продолжение)</vt:lpstr>
      <vt:lpstr> Виды социальных налоговых вычетов</vt:lpstr>
      <vt:lpstr>ПРИМЕР 6. </vt:lpstr>
      <vt:lpstr> Виды социальных налоговых вычетов</vt:lpstr>
      <vt:lpstr>ПРИМЕР 7. </vt:lpstr>
      <vt:lpstr>ПРИМЕР 8. </vt:lpstr>
      <vt:lpstr>Физкультурно-оздоровительные услуги </vt:lpstr>
      <vt:lpstr> ИМУЩЕСТВЕННЫЕ НАЛОГОВЫЕ ВЫЧЕТЫ </vt:lpstr>
      <vt:lpstr> Покупка имущества </vt:lpstr>
      <vt:lpstr> Покупка имущества </vt:lpstr>
      <vt:lpstr> Продажа имущества </vt:lpstr>
      <vt:lpstr> Продажа имущества </vt:lpstr>
      <vt:lpstr>ПРИМЕР 9.</vt:lpstr>
      <vt:lpstr>ПРИМЕР 10.</vt:lpstr>
      <vt:lpstr>ПРОФЕССИОНАЛЬНЫЕ НАЛОГОВЫЕ ВЫЧЕТЫ — ДЛЯ ПРЕДПРИНИМАТЕЛЕЙ</vt:lpstr>
      <vt:lpstr>Презентация PowerPoint</vt:lpstr>
      <vt:lpstr>Презентация PowerPoint</vt:lpstr>
      <vt:lpstr>ИНВЕСТИЦИОННЫЕ НАЛОГОВЫЕ ВЫЧЕТЫ — ЕСЛИ ЕСТЬ ИИС ИЛИ ЦЕННЫЕ БУМАГИ</vt:lpstr>
      <vt:lpstr>Презентация PowerPoint</vt:lpstr>
      <vt:lpstr>Налогоплательщик вправе самостоятельно выбирать, какие виды расходов и в каком объёме их необходимо учитывать в пределах максимальной суммы в 150 000 руб. в год при расчёте размера социального налогового вычета </vt:lpstr>
      <vt:lpstr> СРОКИ УПЛАТЫ НДФЛ </vt:lpstr>
      <vt:lpstr>   УЧЕТ НДФЛ   </vt:lpstr>
      <vt:lpstr>НАЛОГ НА ДОХОДЫ ФИЗИЧЕСКИХ ЛИЦ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 НА ДОХОДЫ ФИЗИЧЕСКИХ ЛИЦ</dc:title>
  <dc:subject/>
  <dc:creator>User</dc:creator>
  <dc:description/>
  <cp:lastModifiedBy>User</cp:lastModifiedBy>
  <cp:revision>38</cp:revision>
  <dcterms:created xsi:type="dcterms:W3CDTF">2025-01-30T16:45:57Z</dcterms:created>
  <dcterms:modified xsi:type="dcterms:W3CDTF">2025-02-05T13:51:56Z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19</vt:i4>
  </property>
</Properties>
</file>