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</p:sldMasterIdLst>
  <p:sldIdLst>
    <p:sldId id="293" r:id="rId2"/>
    <p:sldId id="257" r:id="rId3"/>
    <p:sldId id="259" r:id="rId4"/>
    <p:sldId id="268" r:id="rId5"/>
    <p:sldId id="267" r:id="rId6"/>
    <p:sldId id="269" r:id="rId7"/>
    <p:sldId id="270" r:id="rId8"/>
    <p:sldId id="271" r:id="rId9"/>
    <p:sldId id="272" r:id="rId10"/>
    <p:sldId id="273" r:id="rId11"/>
    <p:sldId id="274" r:id="rId12"/>
    <p:sldId id="275" r:id="rId13"/>
    <p:sldId id="276" r:id="rId14"/>
    <p:sldId id="277" r:id="rId15"/>
    <p:sldId id="278" r:id="rId16"/>
    <p:sldId id="279" r:id="rId17"/>
    <p:sldId id="280" r:id="rId18"/>
    <p:sldId id="281" r:id="rId19"/>
    <p:sldId id="282" r:id="rId20"/>
    <p:sldId id="283" r:id="rId21"/>
    <p:sldId id="285" r:id="rId22"/>
    <p:sldId id="286" r:id="rId23"/>
    <p:sldId id="287" r:id="rId24"/>
    <p:sldId id="288" r:id="rId25"/>
    <p:sldId id="290" r:id="rId26"/>
    <p:sldId id="291" r:id="rId27"/>
    <p:sldId id="292" r:id="rId28"/>
    <p:sldId id="289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2" d="100"/>
          <a:sy n="102" d="100"/>
        </p:scale>
        <p:origin x="1806" y="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16.01.2024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9.xml"/><Relationship Id="rId4" Type="http://schemas.openxmlformats.org/officeDocument/2006/relationships/slide" Target="slide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12.xml"/><Relationship Id="rId4" Type="http://schemas.openxmlformats.org/officeDocument/2006/relationships/slide" Target="slide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2.xml"/><Relationship Id="rId5" Type="http://schemas.openxmlformats.org/officeDocument/2006/relationships/slide" Target="slide2.xml"/><Relationship Id="rId4" Type="http://schemas.openxmlformats.org/officeDocument/2006/relationships/slide" Target="slide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4" Type="http://schemas.openxmlformats.org/officeDocument/2006/relationships/slide" Target="slide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slide" Target="slide16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4.xml"/><Relationship Id="rId4" Type="http://schemas.openxmlformats.org/officeDocument/2006/relationships/slide" Target="slide1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4.xml"/><Relationship Id="rId4" Type="http://schemas.openxmlformats.org/officeDocument/2006/relationships/slide" Target="slide15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7" Type="http://schemas.openxmlformats.org/officeDocument/2006/relationships/slide" Target="slide2.xml"/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6.xml"/><Relationship Id="rId5" Type="http://schemas.openxmlformats.org/officeDocument/2006/relationships/slide" Target="slide4.xml"/><Relationship Id="rId4" Type="http://schemas.openxmlformats.org/officeDocument/2006/relationships/slide" Target="slide15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0.xml"/><Relationship Id="rId13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4.png"/><Relationship Id="rId12" Type="http://schemas.openxmlformats.org/officeDocument/2006/relationships/slide" Target="slide9.xml"/><Relationship Id="rId2" Type="http://schemas.openxmlformats.org/officeDocument/2006/relationships/slide" Target="slide16.xml"/><Relationship Id="rId1" Type="http://schemas.openxmlformats.org/officeDocument/2006/relationships/slideLayout" Target="../slideLayouts/slideLayout6.xml"/><Relationship Id="rId6" Type="http://schemas.openxmlformats.org/officeDocument/2006/relationships/slide" Target="slide24.xml"/><Relationship Id="rId11" Type="http://schemas.openxmlformats.org/officeDocument/2006/relationships/image" Target="../media/image6.png"/><Relationship Id="rId5" Type="http://schemas.openxmlformats.org/officeDocument/2006/relationships/image" Target="../media/image3.png"/><Relationship Id="rId15" Type="http://schemas.openxmlformats.org/officeDocument/2006/relationships/image" Target="../media/image8.png"/><Relationship Id="rId10" Type="http://schemas.openxmlformats.org/officeDocument/2006/relationships/slide" Target="slide6.xml"/><Relationship Id="rId4" Type="http://schemas.openxmlformats.org/officeDocument/2006/relationships/slide" Target="slide3.xml"/><Relationship Id="rId9" Type="http://schemas.openxmlformats.org/officeDocument/2006/relationships/image" Target="../media/image5.png"/><Relationship Id="rId14" Type="http://schemas.openxmlformats.org/officeDocument/2006/relationships/slide" Target="slide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4.xml"/><Relationship Id="rId4" Type="http://schemas.openxmlformats.org/officeDocument/2006/relationships/slide" Target="slide19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7" Type="http://schemas.openxmlformats.org/officeDocument/2006/relationships/slide" Target="slide20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4.xml"/><Relationship Id="rId4" Type="http://schemas.openxmlformats.org/officeDocument/2006/relationships/slide" Target="slide19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18.xml"/><Relationship Id="rId7" Type="http://schemas.openxmlformats.org/officeDocument/2006/relationships/slide" Target="slide2.xml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0.xml"/><Relationship Id="rId5" Type="http://schemas.openxmlformats.org/officeDocument/2006/relationships/slide" Target="slide4.xml"/><Relationship Id="rId4" Type="http://schemas.openxmlformats.org/officeDocument/2006/relationships/slide" Target="slide19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" Target="slide26.xml"/><Relationship Id="rId2" Type="http://schemas.openxmlformats.org/officeDocument/2006/relationships/slide" Target="slide25.xml"/><Relationship Id="rId1" Type="http://schemas.openxmlformats.org/officeDocument/2006/relationships/slideLayout" Target="../slideLayouts/slideLayout2.xml"/><Relationship Id="rId4" Type="http://schemas.openxmlformats.org/officeDocument/2006/relationships/slide" Target="slide2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.xml"/><Relationship Id="rId5" Type="http://schemas.openxmlformats.org/officeDocument/2006/relationships/slide" Target="slide4.xml"/><Relationship Id="rId4" Type="http://schemas.openxmlformats.org/officeDocument/2006/relationships/slide" Target="slide23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7" Type="http://schemas.openxmlformats.org/officeDocument/2006/relationships/slide" Target="slide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slide" Target="slide4.xml"/><Relationship Id="rId4" Type="http://schemas.openxmlformats.org/officeDocument/2006/relationships/slide" Target="slide2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7" Type="http://schemas.openxmlformats.org/officeDocument/2006/relationships/slide" Target="slide2.xml"/><Relationship Id="rId2" Type="http://schemas.openxmlformats.org/officeDocument/2006/relationships/slide" Target="slide21.xml"/><Relationship Id="rId1" Type="http://schemas.openxmlformats.org/officeDocument/2006/relationships/slideLayout" Target="../slideLayouts/slideLayout2.xml"/><Relationship Id="rId6" Type="http://schemas.openxmlformats.org/officeDocument/2006/relationships/slide" Target="slide24.xml"/><Relationship Id="rId5" Type="http://schemas.openxmlformats.org/officeDocument/2006/relationships/slide" Target="slide4.xml"/><Relationship Id="rId4" Type="http://schemas.openxmlformats.org/officeDocument/2006/relationships/slide" Target="slide2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Relationship Id="rId5" Type="http://schemas.openxmlformats.org/officeDocument/2006/relationships/slide" Target="slide3.xml"/><Relationship Id="rId4" Type="http://schemas.openxmlformats.org/officeDocument/2006/relationships/slide" Target="slide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slide" Target="slide2.xml"/><Relationship Id="rId4" Type="http://schemas.openxmlformats.org/officeDocument/2006/relationships/slide" Target="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slide" Target="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png"/><Relationship Id="rId4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8D4ED97-8CE4-9B10-1715-11B3E0C122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8147248" cy="706090"/>
          </a:xfrm>
        </p:spPr>
        <p:txBody>
          <a:bodyPr>
            <a:normAutofit fontScale="90000"/>
          </a:bodyPr>
          <a:lstStyle/>
          <a:p>
            <a:pPr algn="ctr"/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+mj-cs"/>
              </a:rPr>
              <a:t>Государственное автономное профессиональное образовательное учреждение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+mj-cs"/>
              </a:rPr>
              <a:t>Свердловской области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+mj-cs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/>
                <a:ea typeface="Calibri"/>
                <a:cs typeface="+mj-cs"/>
              </a:rPr>
              <a:t>«Красноуфимский аграрный колледж»</a:t>
            </a:r>
            <a:endParaRPr lang="ru-RU" sz="20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CCEC39A-72B4-12CD-5629-01009D17E454}"/>
              </a:ext>
            </a:extLst>
          </p:cNvPr>
          <p:cNvSpPr txBox="1"/>
          <p:nvPr/>
        </p:nvSpPr>
        <p:spPr>
          <a:xfrm>
            <a:off x="1331640" y="3042383"/>
            <a:ext cx="7380312" cy="34778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ИГРА : «ЭКОНОМИКА В </a:t>
            </a:r>
            <a:r>
              <a:rPr lang="ru-RU" sz="200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МУЛЬТФИЛЬМАХ»</a:t>
            </a:r>
          </a:p>
          <a:p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                                                 Автор: Снежко Светлана Валерьевна</a:t>
            </a:r>
          </a:p>
          <a:p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sz="2000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/>
              <a:t>Красноуфимск, 2023</a:t>
            </a:r>
          </a:p>
        </p:txBody>
      </p:sp>
    </p:spTree>
    <p:extLst>
      <p:ext uri="{BB962C8B-B14F-4D97-AF65-F5344CB8AC3E}">
        <p14:creationId xmlns:p14="http://schemas.microsoft.com/office/powerpoint/2010/main" val="35813491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Винни Пух в процессе производства меда использует медоносных пчел, пыльцу цветов, запасы нектара из цветов для кормления пчёл и мед в горшочках для завтрака, обеда и ужина.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ВОПРОС: Вопрос: к каким фондам относится мёд в горшочках?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19531" y="3473429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оборотные фонды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19531" y="4314552"/>
            <a:ext cx="3376405" cy="453504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Б) фонды обращения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5076056" y="3473428"/>
            <a:ext cx="2808312" cy="74765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ВЕРНО!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Мёд – это фонды обращения!</a:t>
            </a:r>
          </a:p>
        </p:txBody>
      </p:sp>
      <p:sp>
        <p:nvSpPr>
          <p:cNvPr id="7" name="Скругленный прямоугольник 6">
            <a:hlinkClick r:id="rId5" action="ppaction://hlinksldjump"/>
          </p:cNvPr>
          <p:cNvSpPr/>
          <p:nvPr/>
        </p:nvSpPr>
        <p:spPr>
          <a:xfrm>
            <a:off x="6553555" y="4314552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205924518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Винни Пух в процессе производства меда использует медоносных пчел, пыльцу цветов, запасы нектара из цветов для кормления пчёл и мед в горшочках для завтрака, обеда и ужина.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ВОПРОС: Вопрос: к каким фондам относится мёд в горшочках?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19531" y="3473429"/>
            <a:ext cx="3376405" cy="453504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А) оборотные фонды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19531" y="43145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фонды обращения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5076056" y="3473428"/>
            <a:ext cx="2808312" cy="74765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НЕ 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Мёд – это фонды обращения!</a:t>
            </a:r>
          </a:p>
        </p:txBody>
      </p:sp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5076056" y="4314552"/>
            <a:ext cx="126186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Еще раз</a:t>
            </a: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6553555" y="4314552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20592451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 lnSpcReduction="10000"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русской народной сказке «Петушок и бобовое зернышко» петушок подавился бобовым зернышком и упал.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Курочка быстро побежала за помощью к хозяюшке, хозяину и кузнецу.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«— Кузнец, кузнец, дай скорей хозяину хорошую косу. Хозяин даст коровушке травы, коровушка даст молока, хозяюшка даст мне маслица, я смажу петушку горлышко: подавился петушок бобовым зёрнышком.»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спасла курочка петушка.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ВОПРОС: Какая экономическая категория отражает производство маслица?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себестоимость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смета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калькуляция</a:t>
            </a:r>
          </a:p>
        </p:txBody>
      </p:sp>
    </p:spTree>
    <p:extLst>
      <p:ext uri="{BB962C8B-B14F-4D97-AF65-F5344CB8AC3E}">
        <p14:creationId xmlns:p14="http://schemas.microsoft.com/office/powerpoint/2010/main" val="25806220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 lnSpcReduction="10000"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русской народной сказке «Петушок и бобовое зернышко» петушок подавился бобовым зернышком и упал.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Курочка быстро побежала за помощью к хозяюшке, хозяину и кузнецу.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«— Кузнец, кузнец, дай скорей хозяину хорошую косу. Хозяин даст коровушке травы, коровушка даст молока, хозяюшка даст мне маслица, я смажу петушку горлышко: подавился петушок бобовым зёрнышком.»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спасла курочка петушка.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ВОПРОС: Какая экономическая категория отражает производство маслица?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А) себестоимость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смета</a:t>
            </a: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калькуляция</a:t>
            </a: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>
          <a:xfrm>
            <a:off x="5076056" y="4483844"/>
            <a:ext cx="2808312" cy="108012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Производство маслица – это себестоимость!</a:t>
            </a:r>
          </a:p>
        </p:txBody>
      </p:sp>
      <p:sp>
        <p:nvSpPr>
          <p:cNvPr id="10" name="Скругленный прямоугольник 9">
            <a:hlinkClick r:id="rId5" action="ppaction://hlinksldjump"/>
          </p:cNvPr>
          <p:cNvSpPr/>
          <p:nvPr/>
        </p:nvSpPr>
        <p:spPr>
          <a:xfrm>
            <a:off x="6584635" y="5733256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32073270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 lnSpcReduction="10000"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русской народной сказке «Петушок и бобовое зернышко» петушок подавился бобовым зернышком и упал.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Курочка быстро побежала за помощью к хозяюшке, хозяину и кузнецу.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«— Кузнец, кузнец, дай скорей хозяину хорошую косу. Хозяин даст коровушке травы, коровушка даст молока, хозяюшка даст мне маслица, я смажу петушку горлышко: подавился петушок бобовым зёрнышком.»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спасла курочка петушка.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ВОПРОС: Какая экономическая категория отражает производство маслица?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себестоимость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Б) смета</a:t>
            </a: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калькуляция</a:t>
            </a: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>
          <a:xfrm>
            <a:off x="5076055" y="4483844"/>
            <a:ext cx="2808312" cy="108012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НЕ 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Производство маслица – это себестоимость!</a:t>
            </a:r>
          </a:p>
        </p:txBody>
      </p:sp>
      <p:sp>
        <p:nvSpPr>
          <p:cNvPr id="7" name="Скругленный прямоугольник 6">
            <a:hlinkClick r:id="rId5" action="ppaction://hlinksldjump"/>
          </p:cNvPr>
          <p:cNvSpPr/>
          <p:nvPr/>
        </p:nvSpPr>
        <p:spPr>
          <a:xfrm>
            <a:off x="5076056" y="5743984"/>
            <a:ext cx="126186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Еще раз</a:t>
            </a:r>
          </a:p>
        </p:txBody>
      </p:sp>
      <p:sp>
        <p:nvSpPr>
          <p:cNvPr id="10" name="Скругленный прямоугольник 9">
            <a:hlinkClick r:id="rId6" action="ppaction://hlinksldjump"/>
          </p:cNvPr>
          <p:cNvSpPr/>
          <p:nvPr/>
        </p:nvSpPr>
        <p:spPr>
          <a:xfrm>
            <a:off x="6553554" y="5743984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3207327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 lnSpcReduction="10000"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4. В русской народной сказке «Петушок и бобовое зернышко» петушок подавился бобовым зернышком и упал.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Курочка быстро побежала за помощью к хозяюшке, хозяину и кузнецу. 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«— Кузнец, кузнец, дай скорей хозяину хорошую косу. Хозяин даст коровушке травы, коровушка даст молока, хозяюшка даст мне маслица, я смажу петушку горлышко: подавился петушок бобовым зёрнышком.»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спасла курочка петушка.</a:t>
            </a:r>
          </a:p>
          <a:p>
            <a:pPr marL="0" indent="0">
              <a:lnSpc>
                <a:spcPct val="150000"/>
              </a:lnSpc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ВОПРОС: Какая экономическая категория отражает производство маслица?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себестоимость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смета</a:t>
            </a:r>
          </a:p>
        </p:txBody>
      </p:sp>
      <p:sp>
        <p:nvSpPr>
          <p:cNvPr id="5" name="Скругленный прямоугольник 4">
            <a:hlinkClick r:id="rId3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В) калькуляция</a:t>
            </a: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>
          <a:xfrm>
            <a:off x="5076055" y="4483844"/>
            <a:ext cx="2808312" cy="108012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НЕ 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Производство маслица – это себестоимость!</a:t>
            </a:r>
          </a:p>
        </p:txBody>
      </p:sp>
      <p:sp>
        <p:nvSpPr>
          <p:cNvPr id="7" name="Скругленный прямоугольник 6">
            <a:hlinkClick r:id="rId5" action="ppaction://hlinksldjump"/>
          </p:cNvPr>
          <p:cNvSpPr/>
          <p:nvPr/>
        </p:nvSpPr>
        <p:spPr>
          <a:xfrm>
            <a:off x="6553554" y="5743984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  <p:sp>
        <p:nvSpPr>
          <p:cNvPr id="10" name="Скругленный прямоугольник 9">
            <a:hlinkClick r:id="rId6" action="ppaction://hlinksldjump"/>
          </p:cNvPr>
          <p:cNvSpPr/>
          <p:nvPr/>
        </p:nvSpPr>
        <p:spPr>
          <a:xfrm>
            <a:off x="5076056" y="5743984"/>
            <a:ext cx="126186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Еще раз</a:t>
            </a:r>
          </a:p>
        </p:txBody>
      </p:sp>
    </p:spTree>
    <p:extLst>
      <p:ext uri="{BB962C8B-B14F-4D97-AF65-F5344CB8AC3E}">
        <p14:creationId xmlns:p14="http://schemas.microsoft.com/office/powerpoint/2010/main" val="32073270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мультфильме «Фунтик в цирке» 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Циркачи привозят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Беладонну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придорожную гостиницу «Три дороги», которой владеет её знакомый — предприниматель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Дурилло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такой же жадный, как и она сама. Дурило в это время решал задачу. Вот ее условие: в гостинице «Три дороги» 200 мест, работает 365 дней в году. За год в гостинице проживает 15000 гостей. Помогите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Дурилле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спланировать время проживания одного гостя.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0,21 дней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4,86 дней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8,64 дней</a:t>
            </a:r>
          </a:p>
        </p:txBody>
      </p:sp>
    </p:spTree>
    <p:extLst>
      <p:ext uri="{BB962C8B-B14F-4D97-AF65-F5344CB8AC3E}">
        <p14:creationId xmlns:p14="http://schemas.microsoft.com/office/powerpoint/2010/main" val="297483664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мультфильме «Фунтик в цирке» 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Циркачи привозят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Беладонну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придорожную гостиницу «Три дороги», которой владеет её знакомый — предприниматель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Дурилло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такой же жадный, как и она сама. Дурило в это время решал задачу. Вот ее условие: в гостинице «Три дороги» 200 мест, работает 365 дней в году. За год в гостинице проживает 15000 гостей. Помогите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Дурилле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спланировать время проживания одного гостя.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А) 0,21 дней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4,86 дней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8,64 дней</a:t>
            </a:r>
          </a:p>
        </p:txBody>
      </p:sp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5076056" y="4626329"/>
            <a:ext cx="2808312" cy="795150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НЕ 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Время проживания одного гостя 4,86 дней!</a:t>
            </a: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6553554" y="5639792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  <p:sp>
        <p:nvSpPr>
          <p:cNvPr id="10" name="Скругленный прямоугольник 9">
            <a:hlinkClick r:id="rId7" action="ppaction://hlinksldjump"/>
          </p:cNvPr>
          <p:cNvSpPr/>
          <p:nvPr/>
        </p:nvSpPr>
        <p:spPr>
          <a:xfrm>
            <a:off x="5076056" y="5639792"/>
            <a:ext cx="126186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Еще раз</a:t>
            </a:r>
          </a:p>
        </p:txBody>
      </p:sp>
    </p:spTree>
    <p:extLst>
      <p:ext uri="{BB962C8B-B14F-4D97-AF65-F5344CB8AC3E}">
        <p14:creationId xmlns:p14="http://schemas.microsoft.com/office/powerpoint/2010/main" val="32841939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5. В мультфильме «Фунтик в цирке» 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Циркачи привозят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Беладонну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придорожную гостиницу «Три дороги», которой владеет её знакомый — предприниматель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Дурилло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такой же жадный, как и она сама. Дурило в это время решал задачу. Вот ее условие: в гостинице «Три дороги» 200 мест, работает 365 дней в году. За год в гостинице проживает 15000 гостей. Помогите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Дурилле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спланировать время проживания одного гостя.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0,21 дней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Б) 4,86 дней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8,64 дней</a:t>
            </a:r>
          </a:p>
        </p:txBody>
      </p:sp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5076056" y="4579597"/>
            <a:ext cx="2808312" cy="888613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ВЕРНО!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Время проживания одного гостя 4,86 дней!</a:t>
            </a:r>
          </a:p>
        </p:txBody>
      </p:sp>
      <p:sp>
        <p:nvSpPr>
          <p:cNvPr id="10" name="Скругленный прямоугольник 9">
            <a:hlinkClick r:id="rId6" action="ppaction://hlinksldjump"/>
          </p:cNvPr>
          <p:cNvSpPr/>
          <p:nvPr/>
        </p:nvSpPr>
        <p:spPr>
          <a:xfrm>
            <a:off x="6553554" y="5639792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328419396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мультфильме «Фунтик в цирке» </a:t>
            </a:r>
          </a:p>
          <a:p>
            <a:pPr marL="0" indent="0" algn="ctr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Циркачи привозят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Беладонну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придорожную гостиницу «Три дороги», которой владеет её знакомый — предприниматель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Дурилло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такой же жадный, как и она сама. Дурило в это время решал задачу. Вот ее условие: в гостинице «Три дороги» 200 мест, работает 365 дней в году. За год в гостинице проживает 15000 гостей. Помогите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Дурилле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спланировать время проживания одного гостя.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0,21 дней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4,86 дней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В) 8,64 дней</a:t>
            </a:r>
          </a:p>
        </p:txBody>
      </p:sp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5076056" y="4615601"/>
            <a:ext cx="2808312" cy="816605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НЕ 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Время проживания одного гостя 4,86 дней!</a:t>
            </a: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5076056" y="5639792"/>
            <a:ext cx="126186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Еще раз</a:t>
            </a:r>
          </a:p>
        </p:txBody>
      </p:sp>
      <p:sp>
        <p:nvSpPr>
          <p:cNvPr id="10" name="Скругленный прямоугольник 9">
            <a:hlinkClick r:id="rId7" action="ppaction://hlinksldjump"/>
          </p:cNvPr>
          <p:cNvSpPr/>
          <p:nvPr/>
        </p:nvSpPr>
        <p:spPr>
          <a:xfrm>
            <a:off x="6553555" y="5639792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3284193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01103" y="3501008"/>
            <a:ext cx="8231337" cy="1988698"/>
          </a:xfrm>
          <a:prstGeom prst="rect">
            <a:avLst/>
          </a:prstGeom>
          <a:noFill/>
        </p:spPr>
        <p:txBody>
          <a:bodyPr wrap="square" lIns="91440" tIns="45720" rIns="91440" bIns="45720">
            <a:prstTxWarp prst="textArchDown">
              <a:avLst/>
            </a:prstTxWarp>
            <a:spAutoFit/>
          </a:bodyPr>
          <a:lstStyle/>
          <a:p>
            <a:pPr algn="ctr"/>
            <a:r>
              <a:rPr lang="ru-RU" sz="4400" b="1" u="sng" cap="none" spc="0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/>
                <a:ea typeface="Calibri"/>
                <a:cs typeface="Times New Roman"/>
              </a:rPr>
              <a:t>ЭКОНОМИКА </a:t>
            </a:r>
            <a:r>
              <a:rPr lang="ru-RU" sz="4400" b="1" u="sng" dirty="0">
                <a:ln w="900" cmpd="sng">
                  <a:solidFill>
                    <a:schemeClr val="accent1">
                      <a:satMod val="190000"/>
                      <a:alpha val="55000"/>
                    </a:schemeClr>
                  </a:solidFill>
                  <a:prstDash val="solid"/>
                </a:ln>
                <a:solidFill>
                  <a:schemeClr val="accent1">
                    <a:satMod val="200000"/>
                    <a:tint val="3000"/>
                  </a:schemeClr>
                </a:solidFill>
                <a:effectLst>
                  <a:innerShdw blurRad="101600" dist="76200" dir="5400000">
                    <a:schemeClr val="accent1">
                      <a:satMod val="190000"/>
                      <a:tint val="100000"/>
                      <a:alpha val="74000"/>
                    </a:schemeClr>
                  </a:innerShdw>
                </a:effectLst>
                <a:latin typeface="Times New Roman"/>
                <a:ea typeface="Calibri"/>
                <a:cs typeface="Times New Roman"/>
              </a:rPr>
              <a:t>В МУЛЬТФИЛЬМАХ</a:t>
            </a:r>
            <a:endParaRPr lang="ru-RU" sz="4400" b="1" cap="none" spc="0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accent1">
                  <a:satMod val="200000"/>
                  <a:tint val="3000"/>
                </a:schemeClr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</a:endParaRPr>
          </a:p>
        </p:txBody>
      </p:sp>
      <p:pic>
        <p:nvPicPr>
          <p:cNvPr id="1027" name="Picture 3" descr="C:\Users\Пользователь\Downloads\у-round.png">
            <a:hlinkClick r:id="rId2" action="ppaction://hlinksldjump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17" y="332656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Пользователь\Downloads\Black Desert.url-round.png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1974527"/>
            <a:ext cx="1670495" cy="16704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Пользователь\Downloads\е-round.png">
            <a:hlinkClick r:id="rId6" action="ppaction://hlinksldjump"/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265932"/>
            <a:ext cx="1669748" cy="1669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Пользователь\Downloads\к-round.png">
            <a:hlinkClick r:id="rId8" action="ppaction://hlinksldjump"/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253" y="2103994"/>
            <a:ext cx="1553604" cy="15536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Пользователь\Downloads\п-round.png">
            <a:hlinkClick r:id="rId10" action="ppaction://hlinksldjump"/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6583" y="308719"/>
            <a:ext cx="1584177" cy="15841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Пользователь\Downloads\о-round.png">
            <a:hlinkClick r:id="rId12" action="ppaction://hlinksldjump"/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2125037"/>
            <a:ext cx="1584176" cy="15841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Пользователь\Downloads\ШШ-round.png">
            <a:hlinkClick r:id="rId14" action="ppaction://hlinksldjump"/>
          </p:cNvPr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308719"/>
            <a:ext cx="16561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269170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мультфильме «Фунтик и сыщики»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	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Беладонна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посылает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Добера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Пинчера выслеживать Фунтика, но, прекрасно понимая, что на них рассчитывать не приходится, она решает действовать сама и заманивает циркачей в болото. Им помогает оттуда выбраться живущий в хижине на болоте бегемот, которому Фунтик дал прозвище «Шоколад».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Рассчитайте калорийность горького шоколада, массой 100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если 1 долька (квадратик) шоколада составляет 35,8 ккал, площадь шоколада по долькам 3*5 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537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238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570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32410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мультфильме «Фунтик и сыщики»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	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Беладонна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посылает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Добера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Пинчера выслеживать Фунтика, но, прекрасно понимая, что на них рассчитывать не приходится, она решает действовать сама и заманивает циркачей в болото. Им помогает оттуда выбраться живущий в хижине на болоте бегемот, которому Фунтик дал прозвище «Шоколад».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Рассчитайте калорийность горького шоколада, массой 100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если 1 долька (квадратик) шоколада составляет 35,8 ккал, площадь шоколада по долькам 3*5 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А) 537 </a:t>
            </a:r>
            <a:r>
              <a:rPr lang="ru-RU" dirty="0" err="1">
                <a:solidFill>
                  <a:schemeClr val="bg1"/>
                </a:solidFill>
              </a:rPr>
              <a:t>Ккалорий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238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570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5085019" y="4231816"/>
            <a:ext cx="2808312" cy="158417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Калорийность горького шоколада, массой 100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гр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составляет 537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0" name="Скругленный прямоугольник 9">
            <a:hlinkClick r:id="rId6" action="ppaction://hlinksldjump"/>
          </p:cNvPr>
          <p:cNvSpPr/>
          <p:nvPr/>
        </p:nvSpPr>
        <p:spPr>
          <a:xfrm>
            <a:off x="6562518" y="6093296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356880218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мультфильме «Фунтик и сыщики»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	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Беладонна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посылает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Добера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Пинчера выслеживать Фунтика, но, прекрасно понимая, что на них рассчитывать не приходится, она решает действовать сама и заманивает циркачей в болото. Им помогает оттуда выбраться живущий в хижине на болоте бегемот, которому Фунтик дал прозвище «Шоколад».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Рассчитайте калорийность горького шоколада, массой 100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если 1 долька (квадратик) шоколада составляет 35,8 ккал, площадь шоколада по долькам 3*5 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537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Б) 238 </a:t>
            </a:r>
            <a:r>
              <a:rPr lang="ru-RU" dirty="0" err="1">
                <a:solidFill>
                  <a:schemeClr val="bg1"/>
                </a:solidFill>
              </a:rPr>
              <a:t>Ккалорий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570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5085019" y="4195812"/>
            <a:ext cx="2808312" cy="165618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rgbClr val="FF0000"/>
                </a:solidFill>
              </a:rPr>
              <a:t>НЕ 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Калорийность горького шоколада, массой 100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гр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составляет 537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6593433" y="6093296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  <p:sp>
        <p:nvSpPr>
          <p:cNvPr id="10" name="Скругленный прямоугольник 9">
            <a:hlinkClick r:id="rId7" action="ppaction://hlinksldjump"/>
          </p:cNvPr>
          <p:cNvSpPr/>
          <p:nvPr/>
        </p:nvSpPr>
        <p:spPr>
          <a:xfrm>
            <a:off x="5076056" y="6093296"/>
            <a:ext cx="126186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Еще раз</a:t>
            </a:r>
          </a:p>
        </p:txBody>
      </p:sp>
    </p:spTree>
    <p:extLst>
      <p:ext uri="{BB962C8B-B14F-4D97-AF65-F5344CB8AC3E}">
        <p14:creationId xmlns:p14="http://schemas.microsoft.com/office/powerpoint/2010/main" val="356880218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мультфильме «Фунтик и сыщики»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  	</a:t>
            </a:r>
          </a:p>
          <a:p>
            <a:pPr marL="0" indent="0">
              <a:buNone/>
            </a:pP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Беладонна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посылает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Добера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Пинчера выслеживать Фунтика, но, прекрасно понимая, что на них рассчитывать не приходится, она решает действовать сама и заманивает циркачей в болото. Им помогает оттуда выбраться живущий в хижине на болоте бегемот, которому Фунтик дал прозвище «Шоколад».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Рассчитайте калорийность горького шоколада, массой 100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гр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, если 1 долька (квадратик) шоколада составляет 35,8 ккал, площадь шоколада по долькам 3*5 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7971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537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50" y="544522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238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51" y="6093296"/>
            <a:ext cx="3376405" cy="453504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В) 570 </a:t>
            </a:r>
            <a:r>
              <a:rPr lang="ru-RU" dirty="0" err="1">
                <a:solidFill>
                  <a:schemeClr val="bg1"/>
                </a:solidFill>
              </a:rPr>
              <a:t>Ккалорий</a:t>
            </a:r>
            <a:endParaRPr lang="ru-RU" dirty="0">
              <a:solidFill>
                <a:schemeClr val="bg1"/>
              </a:solidFill>
            </a:endParaRPr>
          </a:p>
        </p:txBody>
      </p:sp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5085019" y="4226452"/>
            <a:ext cx="2808312" cy="15949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НЕ 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Калорийность горького шоколада, массой 100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гр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 составляет 537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Ккалорий</a:t>
            </a:r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5098339" y="6093296"/>
            <a:ext cx="126186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Еще раз</a:t>
            </a:r>
          </a:p>
        </p:txBody>
      </p:sp>
      <p:sp>
        <p:nvSpPr>
          <p:cNvPr id="10" name="Скругленный прямоугольник 9">
            <a:hlinkClick r:id="rId7" action="ppaction://hlinksldjump"/>
          </p:cNvPr>
          <p:cNvSpPr/>
          <p:nvPr/>
        </p:nvSpPr>
        <p:spPr>
          <a:xfrm>
            <a:off x="6559979" y="6093296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356880218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сказке «Курочка Ряба» Жили-были дед да баба.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 была у них Курочка Ряба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Снесла курочка яичко, да не простое — золотое.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среднем весе яйца 50 граммов, яйцо без скорлупы весит 45 граммов, при том, что вес белка - 27 граммов, желтка - 18 граммов. Определите цену одного золотого яйца среднего веса в скорлупе, если котировки золота в банках России 5 706,00 руб. за 1 грамм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352941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285,300 т. р.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49" y="508518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154,215 т. р.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48" y="5838440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92,528 т. р.</a:t>
            </a:r>
          </a:p>
        </p:txBody>
      </p:sp>
    </p:spTree>
    <p:extLst>
      <p:ext uri="{BB962C8B-B14F-4D97-AF65-F5344CB8AC3E}">
        <p14:creationId xmlns:p14="http://schemas.microsoft.com/office/powerpoint/2010/main" val="134035660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сказке «Курочка Ряба» Жили-были дед да баба.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была у них Курочка Ряба.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Снесла курочка яичко, да не простое — золотое.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среднем весе яйца 50 граммов, яйцо без скорлупы весит 45 граммов, при том, что вес белка - 27 граммов, желтка - 18 граммов. Определите цену одного золотого яйца среднего веса в скорлупе, если котировки золота в банках России 5 706,00 руб. за 1 грамм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352941"/>
            <a:ext cx="3376405" cy="453504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А) 285,300 т. р.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49" y="508518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154,215 т. р.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48" y="5838440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92,528 т. р.</a:t>
            </a:r>
          </a:p>
        </p:txBody>
      </p:sp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5085019" y="4038867"/>
            <a:ext cx="2808312" cy="1081651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ВЕРНО!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Цена одного золотого яйца среднего веса составляет 285,300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т.р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6562517" y="5384936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33065882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 сказке «Курочка Ряба» Жили-были дед да баба. 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И была у них Курочка Ряба.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Снесла курочка яичко, да не простое — золотое.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среднем весе яйца 50 граммов, яйцо без скорлупы весит 45 граммов, при том, что вес белка - 27 граммов, желтка - 18 граммов. Определите цену одного золотого яйца среднего веса в скорлупе, если котировки золота в банках России 5 706,00 руб. за 1 грамм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352941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285,300 т. р.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49" y="5085184"/>
            <a:ext cx="3376405" cy="453504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Б) 154,215 т. р.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48" y="5838440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В) 92,528 т. р.</a:t>
            </a:r>
          </a:p>
        </p:txBody>
      </p:sp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5085019" y="4027375"/>
            <a:ext cx="2808312" cy="110463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dirty="0">
                <a:solidFill>
                  <a:srgbClr val="FF0000"/>
                </a:solidFill>
              </a:rPr>
              <a:t>НЕ 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Цена одного золотого яйца среднего веса составляет 285,300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т.р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5098339" y="5384936"/>
            <a:ext cx="126186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Еще раз</a:t>
            </a:r>
          </a:p>
        </p:txBody>
      </p:sp>
      <p:sp>
        <p:nvSpPr>
          <p:cNvPr id="10" name="Скругленный прямоугольник 9">
            <a:hlinkClick r:id="rId7" action="ppaction://hlinksldjump"/>
          </p:cNvPr>
          <p:cNvSpPr/>
          <p:nvPr/>
        </p:nvSpPr>
        <p:spPr>
          <a:xfrm>
            <a:off x="6562518" y="5384936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33065882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7. В сказке «Курочка Ряба» Жили-были дед да баба. И была у них Курочка Ряба.</a:t>
            </a:r>
          </a:p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Снесла курочка яичко, да не простое — золотое.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При среднем весе яйца 50 граммов, яйцо без скорлупы весит 45 граммов, при том, что вес белка - 27 граммов, желтка - 18 граммов. Определите цену одного золотого яйца среднего веса в скорлупе, если котировки золота в банках России 5 706,00 руб. за 1 грамм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22814" y="4352941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285,300 т. р.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22149" y="5085184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154,215 т. р.</a:t>
            </a:r>
          </a:p>
        </p:txBody>
      </p:sp>
      <p:sp>
        <p:nvSpPr>
          <p:cNvPr id="5" name="Скругленный прямоугольник 4">
            <a:hlinkClick r:id="rId4" action="ppaction://hlinksldjump"/>
          </p:cNvPr>
          <p:cNvSpPr/>
          <p:nvPr/>
        </p:nvSpPr>
        <p:spPr>
          <a:xfrm>
            <a:off x="622148" y="5838440"/>
            <a:ext cx="3376405" cy="453504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В) 92,528 т. р.</a:t>
            </a:r>
          </a:p>
        </p:txBody>
      </p:sp>
      <p:sp>
        <p:nvSpPr>
          <p:cNvPr id="6" name="Скругленный прямоугольник 5">
            <a:hlinkClick r:id="rId5" action="ppaction://hlinksldjump"/>
          </p:cNvPr>
          <p:cNvSpPr/>
          <p:nvPr/>
        </p:nvSpPr>
        <p:spPr>
          <a:xfrm>
            <a:off x="5085019" y="4027375"/>
            <a:ext cx="2808312" cy="1104636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FF0000"/>
              </a:solidFill>
            </a:endParaRPr>
          </a:p>
          <a:p>
            <a:pPr algn="ctr"/>
            <a:r>
              <a:rPr lang="ru-RU" dirty="0">
                <a:solidFill>
                  <a:srgbClr val="FF0000"/>
                </a:solidFill>
              </a:rPr>
              <a:t>НЕ 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Цена одного золотого яйца среднего веса составляет 285,300 </a:t>
            </a:r>
            <a:r>
              <a:rPr lang="ru-RU" dirty="0" err="1">
                <a:solidFill>
                  <a:schemeClr val="bg1">
                    <a:lumMod val="50000"/>
                  </a:schemeClr>
                </a:solidFill>
              </a:rPr>
              <a:t>т.р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.</a:t>
            </a:r>
          </a:p>
          <a:p>
            <a:pPr algn="ctr"/>
            <a:endParaRPr lang="ru-RU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" name="Скругленный прямоугольник 6">
            <a:hlinkClick r:id="rId6" action="ppaction://hlinksldjump"/>
          </p:cNvPr>
          <p:cNvSpPr/>
          <p:nvPr/>
        </p:nvSpPr>
        <p:spPr>
          <a:xfrm>
            <a:off x="5098339" y="5384936"/>
            <a:ext cx="126186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Еще раз</a:t>
            </a:r>
          </a:p>
        </p:txBody>
      </p:sp>
      <p:sp>
        <p:nvSpPr>
          <p:cNvPr id="10" name="Скругленный прямоугольник 9">
            <a:hlinkClick r:id="rId7" action="ppaction://hlinksldjump"/>
          </p:cNvPr>
          <p:cNvSpPr/>
          <p:nvPr/>
        </p:nvSpPr>
        <p:spPr>
          <a:xfrm>
            <a:off x="6562518" y="5384936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330658827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8000" dirty="0"/>
              <a:t>Ура! </a:t>
            </a:r>
          </a:p>
          <a:p>
            <a:pPr marL="0" indent="0" algn="ctr">
              <a:buNone/>
            </a:pPr>
            <a:r>
              <a:rPr lang="ru-RU" sz="8000" dirty="0"/>
              <a:t>Вы молодцы!</a:t>
            </a:r>
          </a:p>
        </p:txBody>
      </p:sp>
    </p:spTree>
    <p:extLst>
      <p:ext uri="{BB962C8B-B14F-4D97-AF65-F5344CB8AC3E}">
        <p14:creationId xmlns:p14="http://schemas.microsoft.com/office/powerpoint/2010/main" val="7063457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Фрагмент диалога известных героев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Э.Успенского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из мультфильма «Простоквашино»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 однажды было так. Идёт себе дядя Фёдор по лестнице и бутерброд ест. Видит, на окне кот сидит. Большой-пребольшой, полосатый.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Кот говорит дяде Фёдору: — Неправильно ты, дядя Фёдор, бутерброд ешь. Ты его колбасой кверху держишь, а его надо колбасой на язык класть. Тогда вкуснее получится. 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Вопрос: к какому капиталу относится бутерброд?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19531" y="3473429"/>
            <a:ext cx="3520421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оборотный капитал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19531" y="4314552"/>
            <a:ext cx="3520421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основной капитал</a:t>
            </a:r>
          </a:p>
        </p:txBody>
      </p:sp>
    </p:spTree>
    <p:extLst>
      <p:ext uri="{BB962C8B-B14F-4D97-AF65-F5344CB8AC3E}">
        <p14:creationId xmlns:p14="http://schemas.microsoft.com/office/powerpoint/2010/main" val="10269170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Фрагмент диалога известных героев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Э.Успенского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из мультфильма «Простоквашино»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 однажды было так. Идёт себе дядя Фёдор по лестнице и бутерброд ест. Видит, на окне кот сидит. Большой-пребольшой, полосатый.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Кот говорит дяде Фёдору: — Неправильно ты, дядя Фёдор, бутерброд ешь. Ты его колбасой кверху держишь, а его надо колбасой на язык класть. Тогда вкуснее получится. 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Вопрос: к какому капиталу относится бутерброд?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19531" y="3473429"/>
            <a:ext cx="3448413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оборотный капитал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19531" y="4314552"/>
            <a:ext cx="3448413" cy="453504"/>
          </a:xfrm>
          <a:prstGeom prst="roundRect">
            <a:avLst/>
          </a:prstGeom>
          <a:solidFill>
            <a:srgbClr val="C0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Б) основной капитал</a:t>
            </a:r>
          </a:p>
        </p:txBody>
      </p:sp>
      <p:sp>
        <p:nvSpPr>
          <p:cNvPr id="6" name="Скругленный прямоугольник 5">
            <a:hlinkClick r:id="rId4" action="ppaction://hlinksldjump"/>
          </p:cNvPr>
          <p:cNvSpPr/>
          <p:nvPr/>
        </p:nvSpPr>
        <p:spPr>
          <a:xfrm>
            <a:off x="6553555" y="4314552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  <p:sp>
        <p:nvSpPr>
          <p:cNvPr id="10" name="Скругленный прямоугольник 9">
            <a:hlinkClick r:id="rId5" action="ppaction://hlinksldjump"/>
          </p:cNvPr>
          <p:cNvSpPr/>
          <p:nvPr/>
        </p:nvSpPr>
        <p:spPr>
          <a:xfrm>
            <a:off x="5076056" y="4314552"/>
            <a:ext cx="126186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Еще раз</a:t>
            </a:r>
          </a:p>
        </p:txBody>
      </p:sp>
      <p:sp>
        <p:nvSpPr>
          <p:cNvPr id="11" name="Скругленный прямоугольник 10">
            <a:hlinkClick r:id="rId2" action="ppaction://hlinksldjump"/>
          </p:cNvPr>
          <p:cNvSpPr/>
          <p:nvPr/>
        </p:nvSpPr>
        <p:spPr>
          <a:xfrm>
            <a:off x="5076056" y="3473428"/>
            <a:ext cx="2808312" cy="74765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НЕ 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Бутерброд это оборотный капитал!</a:t>
            </a:r>
          </a:p>
        </p:txBody>
      </p:sp>
    </p:spTree>
    <p:extLst>
      <p:ext uri="{BB962C8B-B14F-4D97-AF65-F5344CB8AC3E}">
        <p14:creationId xmlns:p14="http://schemas.microsoft.com/office/powerpoint/2010/main" val="23101783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Фрагмент диалога известных героев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Э.Успенского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из мультфильма «Простоквашино»</a:t>
            </a: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А однажды было так. Идёт себе дядя Фёдор по лестнице и бутерброд ест. Видит, на окне кот сидит. Большой-пребольшой, полосатый.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Кот говорит дяде Фёдору: — Неправильно ты, дядя Фёдор, бутерброд ешь. Ты его колбасой кверху держишь, а его надо колбасой на язык класть. Тогда вкуснее получится. 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 algn="just">
              <a:spcAft>
                <a:spcPts val="0"/>
              </a:spcAft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Вопрос: к какому капиталу относится бутерброд?</a:t>
            </a:r>
            <a:endParaRPr lang="ru-RU" sz="20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11560" y="3501008"/>
            <a:ext cx="3456384" cy="453504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А) оборотный капитал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611560" y="4314552"/>
            <a:ext cx="345638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основной капитал</a:t>
            </a:r>
          </a:p>
        </p:txBody>
      </p:sp>
      <p:sp>
        <p:nvSpPr>
          <p:cNvPr id="5" name="Скругленный прямоугольник 4">
            <a:hlinkClick r:id="rId2" action="ppaction://hlinksldjump"/>
          </p:cNvPr>
          <p:cNvSpPr/>
          <p:nvPr/>
        </p:nvSpPr>
        <p:spPr>
          <a:xfrm>
            <a:off x="5076056" y="3473428"/>
            <a:ext cx="2808312" cy="74765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ВЕРНО!</a:t>
            </a:r>
            <a:r>
              <a:rPr lang="ru-RU" dirty="0">
                <a:solidFill>
                  <a:srgbClr val="FF0000"/>
                </a:solidFill>
              </a:rPr>
              <a:t> </a:t>
            </a:r>
            <a:r>
              <a:rPr lang="ru-RU" dirty="0">
                <a:solidFill>
                  <a:schemeClr val="bg1">
                    <a:lumMod val="65000"/>
                  </a:schemeClr>
                </a:solidFill>
              </a:rPr>
              <a:t>Бутерброд – оборотный капитал!</a:t>
            </a:r>
          </a:p>
        </p:txBody>
      </p:sp>
      <p:sp>
        <p:nvSpPr>
          <p:cNvPr id="7" name="Скругленный прямоугольник 6">
            <a:hlinkClick r:id="rId3" action="ppaction://hlinksldjump"/>
          </p:cNvPr>
          <p:cNvSpPr/>
          <p:nvPr/>
        </p:nvSpPr>
        <p:spPr>
          <a:xfrm>
            <a:off x="6553555" y="4314552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11310249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Фрагмент диалога известных героев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Э.Успенского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из мультфильма «Простоквашино»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А что? — кричит пёс. — Правильно он говорит. Покупай, дядя Фёдор, трактор.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Дядя Фёдор на кота посмотрел. А кот молчит. А что ему говорить? Он лапой махнул: покупайте хоть комбайн, мне всё равно, раз вы меня не слушаете.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Взял кот деньги и пошёл за коровой.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Вопрос: к какому объекту учета относится корова?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19531" y="3473429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оборотные средства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19531" y="43145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основные средства</a:t>
            </a:r>
          </a:p>
        </p:txBody>
      </p:sp>
    </p:spTree>
    <p:extLst>
      <p:ext uri="{BB962C8B-B14F-4D97-AF65-F5344CB8AC3E}">
        <p14:creationId xmlns:p14="http://schemas.microsoft.com/office/powerpoint/2010/main" val="8106271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Фрагмент диалога известных героев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Э.Успенского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из мультфильма «Простоквашино»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А что? — кричит пёс. — Правильно он говорит. Покупай, дядя Фёдор, трактор.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Дядя Фёдор на кота посмотрел. А кот молчит. А что ему говорить? Он лапой махнул: покупайте хоть комбайн, мне всё равно, раз вы меня не слушаете.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Взял кот деньги и пошёл за коровой.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Вопрос: к какому объекту учета относится корова?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19531" y="3473429"/>
            <a:ext cx="3376405" cy="453504"/>
          </a:xfrm>
          <a:prstGeom prst="roundRect">
            <a:avLst/>
          </a:prstGeom>
          <a:solidFill>
            <a:srgbClr val="FF000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А) оборотные средства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19531" y="43145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основные средства</a:t>
            </a:r>
          </a:p>
        </p:txBody>
      </p:sp>
      <p:sp>
        <p:nvSpPr>
          <p:cNvPr id="7" name="Скругленный прямоугольник 6">
            <a:hlinkClick r:id="rId3" action="ppaction://hlinksldjump"/>
          </p:cNvPr>
          <p:cNvSpPr/>
          <p:nvPr/>
        </p:nvSpPr>
        <p:spPr>
          <a:xfrm>
            <a:off x="5076056" y="3326351"/>
            <a:ext cx="2808312" cy="74765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FF0000"/>
                </a:solidFill>
              </a:rPr>
              <a:t>НЕ 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Корова это основные средства!</a:t>
            </a:r>
          </a:p>
        </p:txBody>
      </p:sp>
      <p:sp>
        <p:nvSpPr>
          <p:cNvPr id="10" name="Скругленный прямоугольник 9">
            <a:hlinkClick r:id="rId4" action="ppaction://hlinksldjump"/>
          </p:cNvPr>
          <p:cNvSpPr/>
          <p:nvPr/>
        </p:nvSpPr>
        <p:spPr>
          <a:xfrm>
            <a:off x="5076056" y="4314552"/>
            <a:ext cx="1261864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Еще раз</a:t>
            </a:r>
          </a:p>
        </p:txBody>
      </p:sp>
      <p:sp>
        <p:nvSpPr>
          <p:cNvPr id="11" name="Скругленный прямоугольник 10">
            <a:hlinkClick r:id="rId5" action="ppaction://hlinksldjump"/>
          </p:cNvPr>
          <p:cNvSpPr/>
          <p:nvPr/>
        </p:nvSpPr>
        <p:spPr>
          <a:xfrm>
            <a:off x="6553555" y="4314552"/>
            <a:ext cx="1330813" cy="453504"/>
          </a:xfrm>
          <a:prstGeom prst="roundRect">
            <a:avLst/>
          </a:prstGeom>
          <a:solidFill>
            <a:schemeClr val="bg2">
              <a:lumMod val="50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1"/>
                </a:solidFill>
              </a:rPr>
              <a:t>Дальше</a:t>
            </a:r>
          </a:p>
        </p:txBody>
      </p:sp>
    </p:spTree>
    <p:extLst>
      <p:ext uri="{BB962C8B-B14F-4D97-AF65-F5344CB8AC3E}">
        <p14:creationId xmlns:p14="http://schemas.microsoft.com/office/powerpoint/2010/main" val="42137045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Фрагмент диалога известных героев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Э.Успенского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из мультфильма «Простоквашино»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— А что? — кричит пёс. — Правильно он говорит. Покупай, дядя Фёдор, трактор.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Дядя Фёдор на кота посмотрел. А кот молчит. А что ему говорить? Он лапой махнул: покупайте хоть комбайн, мне всё равно, раз вы меня не слушаете.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Взял кот деньги и пошёл за коровой. </a:t>
            </a:r>
          </a:p>
          <a:p>
            <a:pPr marL="0" indent="0">
              <a:buNone/>
            </a:pPr>
            <a:r>
              <a:rPr lang="ru-RU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Вопрос: к какому объекту учета относится корова?</a:t>
            </a:r>
          </a:p>
          <a:p>
            <a:pPr marL="0" indent="0">
              <a:buNone/>
            </a:pP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19531" y="3473429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9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оборотные средства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19531" y="4314552"/>
            <a:ext cx="3376405" cy="453504"/>
          </a:xfrm>
          <a:prstGeom prst="roundRect">
            <a:avLst/>
          </a:prstGeom>
          <a:solidFill>
            <a:srgbClr val="00B050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/>
                </a:solidFill>
              </a:rPr>
              <a:t>Б) основные средства</a:t>
            </a:r>
          </a:p>
        </p:txBody>
      </p:sp>
      <p:pic>
        <p:nvPicPr>
          <p:cNvPr id="2051" name="Picture 3">
            <a:hlinkClick r:id="rId4" action="ppaction://hlinksldjump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6047" y="4221088"/>
            <a:ext cx="13525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Скругленный прямоугольник 10">
            <a:hlinkClick r:id="rId3" action="ppaction://hlinksldjump"/>
          </p:cNvPr>
          <p:cNvSpPr/>
          <p:nvPr/>
        </p:nvSpPr>
        <p:spPr>
          <a:xfrm>
            <a:off x="5076056" y="3326351"/>
            <a:ext cx="2808312" cy="747659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rgbClr val="00B050"/>
                </a:solidFill>
              </a:rPr>
              <a:t>ВЕРНО! </a:t>
            </a:r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Корова - это основные средства!</a:t>
            </a:r>
          </a:p>
        </p:txBody>
      </p:sp>
    </p:spTree>
    <p:extLst>
      <p:ext uri="{BB962C8B-B14F-4D97-AF65-F5344CB8AC3E}">
        <p14:creationId xmlns:p14="http://schemas.microsoft.com/office/powerpoint/2010/main" val="31252001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67544" y="116632"/>
            <a:ext cx="8229600" cy="4937760"/>
          </a:xfrm>
        </p:spPr>
        <p:txBody>
          <a:bodyPr>
            <a:normAutofit/>
          </a:bodyPr>
          <a:lstStyle/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Винни Пух в процессе производства меда использует медоносных пчел, пыльцу цветов, запасы нектара из цветов для кормления пчёл и мед в горшочках для завтрака, обеда и ужина.</a:t>
            </a:r>
          </a:p>
          <a:p>
            <a:pPr marL="0" indent="0">
              <a:buNone/>
            </a:pP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ВОПРОС: Вопрос: к каким фондам относится мёд в горшочках?</a:t>
            </a: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Скругленный прямоугольник 8">
            <a:hlinkClick r:id="rId2" action="ppaction://hlinksldjump"/>
          </p:cNvPr>
          <p:cNvSpPr/>
          <p:nvPr/>
        </p:nvSpPr>
        <p:spPr>
          <a:xfrm>
            <a:off x="619531" y="3473429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А) оборотные фонды</a:t>
            </a:r>
          </a:p>
        </p:txBody>
      </p:sp>
      <p:sp>
        <p:nvSpPr>
          <p:cNvPr id="13" name="Скругленный прямоугольник 12">
            <a:hlinkClick r:id="rId3" action="ppaction://hlinksldjump"/>
          </p:cNvPr>
          <p:cNvSpPr/>
          <p:nvPr/>
        </p:nvSpPr>
        <p:spPr>
          <a:xfrm>
            <a:off x="619531" y="4314552"/>
            <a:ext cx="3376405" cy="453504"/>
          </a:xfrm>
          <a:prstGeom prst="roundRect">
            <a:avLst/>
          </a:prstGeom>
          <a:solidFill>
            <a:schemeClr val="bg1"/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ru-RU" dirty="0">
                <a:solidFill>
                  <a:schemeClr val="bg1">
                    <a:lumMod val="50000"/>
                  </a:schemeClr>
                </a:solidFill>
              </a:rPr>
              <a:t>Б) фонды обращения</a:t>
            </a:r>
          </a:p>
        </p:txBody>
      </p:sp>
    </p:spTree>
    <p:extLst>
      <p:ext uri="{BB962C8B-B14F-4D97-AF65-F5344CB8AC3E}">
        <p14:creationId xmlns:p14="http://schemas.microsoft.com/office/powerpoint/2010/main" val="79058469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312</TotalTime>
  <Words>2448</Words>
  <Application>Microsoft Office PowerPoint</Application>
  <PresentationFormat>Экран (4:3)</PresentationFormat>
  <Paragraphs>267</Paragraphs>
  <Slides>28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33" baseType="lpstr">
      <vt:lpstr>Century Schoolbook</vt:lpstr>
      <vt:lpstr>Times New Roman</vt:lpstr>
      <vt:lpstr>Wingdings</vt:lpstr>
      <vt:lpstr>Wingdings 2</vt:lpstr>
      <vt:lpstr>Эркер</vt:lpstr>
      <vt:lpstr>Государственное автономное профессиональное образовательное учреждение  Свердловской области  «Красноуфимский аграрный колледж»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Александр Егоров</dc:creator>
  <cp:lastModifiedBy>svetlana.snezhko@dnevnik.ru</cp:lastModifiedBy>
  <cp:revision>28</cp:revision>
  <dcterms:created xsi:type="dcterms:W3CDTF">2023-11-27T12:49:03Z</dcterms:created>
  <dcterms:modified xsi:type="dcterms:W3CDTF">2024-01-16T11:31:49Z</dcterms:modified>
</cp:coreProperties>
</file>