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2" r:id="rId7"/>
    <p:sldId id="263" r:id="rId8"/>
    <p:sldId id="264" r:id="rId9"/>
    <p:sldId id="260" r:id="rId10"/>
    <p:sldId id="266" r:id="rId11"/>
    <p:sldId id="261" r:id="rId12"/>
    <p:sldId id="270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6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&#1087;&#1086;&#1083;&#1077;.&#1088;&#1092;/journal/publication/trendy-2026-chto-zhdet-selskoe-khozyaiystvo-rossii-v-novom-go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8062664" cy="3528392"/>
          </a:xfrm>
        </p:spPr>
        <p:txBody>
          <a:bodyPr>
            <a:norm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Введение. 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хозяйство в современных условиях</a:t>
            </a:r>
          </a:p>
        </p:txBody>
      </p:sp>
    </p:spTree>
    <p:extLst>
      <p:ext uri="{BB962C8B-B14F-4D97-AF65-F5344CB8AC3E}">
        <p14:creationId xmlns:p14="http://schemas.microsoft.com/office/powerpoint/2010/main" val="4287989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939336" cy="778098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производства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328592"/>
          </a:xfrm>
        </p:spPr>
        <p:txBody>
          <a:bodyPr>
            <a:normAutofit fontScale="40000" lnSpcReduction="20000"/>
          </a:bodyPr>
          <a:lstStyle/>
          <a:p>
            <a:pPr marL="0" indent="0" algn="just" fontAlgn="base">
              <a:buNone/>
            </a:pPr>
            <a:r>
              <a:rPr lang="ru-RU" sz="45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Концентрация производства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сосредоточение производственного процесса на крупных предприятиях. Это позволяет снизить издержки за счёт эффекта масштаба, повысить производительность труда и внедрить современные технологии.</a:t>
            </a:r>
          </a:p>
          <a:p>
            <a:pPr algn="just" fontAlgn="base"/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концентрации:</a:t>
            </a:r>
          </a:p>
          <a:p>
            <a:pPr marL="0" indent="0" algn="just" fontAlgn="base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работников (увеличение численности персонала).</a:t>
            </a:r>
          </a:p>
          <a:p>
            <a:pPr marL="0" indent="0" algn="just" fontAlgn="base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объёму выпускаемой продукции (рост объёмов производства).</a:t>
            </a:r>
          </a:p>
          <a:p>
            <a:pPr marL="0" indent="0" algn="just" fontAlgn="base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стоимости основного капитала (инвестиции в оборудование и здания).</a:t>
            </a:r>
          </a:p>
          <a:p>
            <a:pPr algn="just" fontAlgn="base">
              <a:buFont typeface="Arial"/>
              <a:buChar char="•"/>
            </a:pP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концентрации:</a:t>
            </a:r>
          </a:p>
          <a:p>
            <a:pPr marL="0" indent="0" algn="just" fontAlgn="base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производительности.</a:t>
            </a:r>
          </a:p>
          <a:p>
            <a:pPr marL="0" indent="0" algn="just" fontAlgn="base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внедрения новых технологий.</a:t>
            </a:r>
          </a:p>
          <a:p>
            <a:pPr marL="0" indent="0" algn="just" fontAlgn="base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на масштабах производства.</a:t>
            </a:r>
          </a:p>
          <a:p>
            <a:pPr algn="just" fontAlgn="base">
              <a:buFont typeface="Arial"/>
              <a:buChar char="•"/>
            </a:pP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</a:p>
          <a:p>
            <a:pPr marL="0" indent="0" algn="just" fontAlgn="base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бюрократии и снижение гибкости управления.</a:t>
            </a:r>
          </a:p>
          <a:p>
            <a:pPr marL="0" indent="0" algn="just" fontAlgn="base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рисков банкротства крупных компаний.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67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84976" cy="6408712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lnSpc>
                <a:spcPct val="120000"/>
              </a:lnSpc>
              <a:buNone/>
            </a:pPr>
            <a:r>
              <a:rPr lang="ru-RU" sz="18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9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Специализация производства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подразумевает разделение труда внутри предприятий и межфирменную специализацию. Она позволяет сконцентрироваться на производстве определённого вида продукции или услуг, повышая качество и конкурентоспособность</a:t>
            </a:r>
          </a:p>
          <a:p>
            <a:pPr marL="0" indent="0" fontAlgn="base">
              <a:lnSpc>
                <a:spcPct val="120000"/>
              </a:lnSpc>
              <a:buNone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специализации: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Территориальная (зональная) - разделение труда между сельскохозяйственными зонами или административно-территориальными единицами по производству товарной сельскохозяйственной продукции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Общехозяйственная (отдельного предприятия) - разделение труда между отдельными предприятиями по производству товарной сельскохозяйственной продукции 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Внутрихозяйственная - разделение труда межу подразделениями предприятия по производству валовой с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продукции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Внутриотраслевая (технологическая) - разделение труда между предприятиями при производстве какого либо вида продукции, когда каждый из участников кооперации выполняет  лишь определенную часть технологического процесса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20000"/>
              </a:lnSpc>
              <a:buNone/>
            </a:pPr>
            <a:r>
              <a:rPr lang="ru-RU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специализации:</a:t>
            </a:r>
          </a:p>
          <a:p>
            <a:pPr marL="0" lvl="0" indent="0" fontAlgn="base">
              <a:lnSpc>
                <a:spcPct val="120000"/>
              </a:lnSpc>
              <a:buNone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продукции.</a:t>
            </a:r>
          </a:p>
          <a:p>
            <a:pPr marL="0" lvl="0" indent="0" fontAlgn="base">
              <a:lnSpc>
                <a:spcPct val="120000"/>
              </a:lnSpc>
              <a:buNone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затрат благодаря массовому производству.</a:t>
            </a:r>
          </a:p>
          <a:p>
            <a:pPr marL="0" lvl="0" indent="0" fontAlgn="base">
              <a:lnSpc>
                <a:spcPct val="120000"/>
              </a:lnSpc>
              <a:buNone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Ускорение инноваций и технологического прогресса.</a:t>
            </a:r>
          </a:p>
          <a:p>
            <a:pPr lvl="0" fontAlgn="base">
              <a:lnSpc>
                <a:spcPct val="120000"/>
              </a:lnSpc>
              <a:buFont typeface="Arial"/>
              <a:buChar char="•"/>
            </a:pPr>
            <a:endParaRPr lang="ru-RU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20000"/>
              </a:lnSpc>
              <a:buNone/>
            </a:pPr>
            <a:r>
              <a:rPr lang="ru-RU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</a:p>
          <a:p>
            <a:pPr marL="0" lvl="0" indent="0" fontAlgn="base">
              <a:lnSpc>
                <a:spcPct val="120000"/>
              </a:lnSpc>
              <a:buNone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диверсификации 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деятельности за пределы основного профиля.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риск зависимости от узкого ассортимента.</a:t>
            </a:r>
          </a:p>
          <a:p>
            <a:pPr marL="0" lvl="0" indent="0" fontAlgn="base">
              <a:lnSpc>
                <a:spcPct val="120000"/>
              </a:lnSpc>
              <a:buNone/>
            </a:pP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адаптации к изменениям спроса.</a:t>
            </a:r>
          </a:p>
          <a:p>
            <a:pPr marL="0" indent="0" fontAlgn="base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032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642194"/>
          </a:xfrm>
        </p:spPr>
        <p:txBody>
          <a:bodyPr>
            <a:noAutofit/>
          </a:bodyPr>
          <a:lstStyle/>
          <a:p>
            <a:pPr algn="just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сельскохозяйственного предприятия – часть производства отличающая от других производимым продуктом, предметами и орудиями труда, технологией и организацией производства, профессиональными качествами работников</a:t>
            </a:r>
            <a:r>
              <a:rPr lang="ru-RU" altLang="ru-RU" sz="2400" dirty="0">
                <a:solidFill>
                  <a:srgbClr val="04617B"/>
                </a:solidFill>
                <a:latin typeface="Constantia" pitchFamily="18" charset="0"/>
              </a:rPr>
              <a:t>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680520"/>
          </a:xfrm>
        </p:spPr>
        <p:txBody>
          <a:bodyPr>
            <a:normAutofit lnSpcReduction="10000"/>
          </a:bodyPr>
          <a:lstStyle/>
          <a:p>
            <a:pPr marL="273050" lvl="0" indent="-273050" algn="ctr" fontAlgn="base"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сельскохозяйственных отраслей </a:t>
            </a:r>
            <a: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экономическому значению.</a:t>
            </a:r>
          </a:p>
          <a:p>
            <a:pPr marL="0" indent="0"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называют отрасли которые определяют специализацию хозяйства, то есть имеют наибольший удельный вес в его товарной продукции наиболее крупную основную отрасль называют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главной.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отрасли предназначены для производства добавочной товарной продукции, а так же создания более благоприятных условий развития основных отраслей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226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363272" cy="6597352"/>
          </a:xfrm>
        </p:spPr>
        <p:txBody>
          <a:bodyPr>
            <a:normAutofit fontScale="32500" lnSpcReduction="20000"/>
          </a:bodyPr>
          <a:lstStyle/>
          <a:p>
            <a:pPr marL="0" indent="0" algn="just" fontAlgn="base">
              <a:lnSpc>
                <a:spcPct val="120000"/>
              </a:lnSpc>
              <a:buNone/>
            </a:pPr>
            <a:r>
              <a:rPr lang="ru-RU" sz="5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6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Кооперация производства 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сотрудничестве между предприятиями для совместного производства продукции. Она обеспечивает взаимодополняющие связи и снижает риски.</a:t>
            </a:r>
          </a:p>
          <a:p>
            <a:pPr marL="0" indent="0" algn="just" fontAlgn="base">
              <a:lnSpc>
                <a:spcPct val="120000"/>
              </a:lnSpc>
              <a:buNone/>
            </a:pP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кооперации: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Производственная (совместное использование мощностей).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Научно-техническая (обмен технологиями и исследованиями).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Торговая (координация сбыта и поставок).</a:t>
            </a:r>
          </a:p>
          <a:p>
            <a:pPr marL="0" indent="0" algn="just" fontAlgn="base">
              <a:lnSpc>
                <a:spcPct val="120000"/>
              </a:lnSpc>
              <a:buNone/>
            </a:pP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кооперации: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использование ресурсов и сокращение расходов.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конкурентоспособности за счёт объединения усилий.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новым рынкам и технологиям.</a:t>
            </a:r>
          </a:p>
          <a:p>
            <a:pPr marL="0" indent="0" algn="just" fontAlgn="base">
              <a:lnSpc>
                <a:spcPct val="120000"/>
              </a:lnSpc>
              <a:buNone/>
            </a:pP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конфликты интересов участников.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координации действий разных фирм.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441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62500" lnSpcReduction="20000"/>
          </a:bodyPr>
          <a:lstStyle/>
          <a:p>
            <a:pPr marL="0" indent="0" algn="just" fontAlgn="base">
              <a:buNone/>
            </a:pPr>
            <a:r>
              <a:rPr lang="ru-RU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Диверсификация производства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номенклатуры производимой продукции или выход на новые рынки. Это помогает снизить риски и увеличить прибыльность бизнеса.</a:t>
            </a:r>
          </a:p>
          <a:p>
            <a:pPr marL="0" indent="0" algn="just" fontAlgn="base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диверсификации: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Горизонтальная (расширение ассортимента продукции).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 (интеграция в цепочку создания ценности).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Конгломератная (вход в совершенно разные отрасли).</a:t>
            </a:r>
          </a:p>
          <a:p>
            <a:pPr marL="0" indent="0" algn="just" fontAlgn="base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диверсификации: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рынков сбыта.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Минимизация риска потерь вследствие изменения конъюнктуры.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неиспользованных возможностей предприятия.</a:t>
            </a:r>
          </a:p>
          <a:p>
            <a:pPr marL="0" indent="0" algn="just" fontAlgn="base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значительных финансовых вложений.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 снижения управляемости и контроля над новыми направлениями.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3583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141763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1C1F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1C1F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1C1F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Тренды-2026: что ждет сельское хозяйство России в новом году</a:t>
            </a:r>
            <a:br>
              <a:rPr lang="ru-RU" sz="3600" b="1" dirty="0">
                <a:solidFill>
                  <a:srgbClr val="1C1F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https://xn--e1alid.xn--p1ai/journal/publication/trendy-2026-chto-zhdet-selskoe-khozyaiystvo-rossii-v-novom-godu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730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850106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сельского хозяйства в экономике страны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хозяйство играет ключевую роль в экономике любого государства, обеспечивая население продуктами питания, сырье для промышленности и влияя на социально-экономическое положение сельских территорий. Рассмотрим подробнее значение аграрного сектора в современной экономике России.</a:t>
            </a:r>
          </a:p>
        </p:txBody>
      </p:sp>
    </p:spTree>
    <p:extLst>
      <p:ext uri="{BB962C8B-B14F-4D97-AF65-F5344CB8AC3E}">
        <p14:creationId xmlns:p14="http://schemas.microsoft.com/office/powerpoint/2010/main" val="4262817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9217024" cy="836712"/>
          </a:xfrm>
        </p:spPr>
        <p:txBody>
          <a:bodyPr>
            <a:normAutofit fontScale="90000"/>
          </a:bodyPr>
          <a:lstStyle/>
          <a:p>
            <a:pPr algn="l" fontAlgn="base"/>
            <a:r>
              <a:rPr lang="ru-RU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функции сельского хозяйства:</a:t>
            </a:r>
            <a:br>
              <a:rPr lang="ru-RU" sz="4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768752"/>
          </a:xfrm>
        </p:spPr>
        <p:txBody>
          <a:bodyPr>
            <a:noAutofit/>
          </a:bodyPr>
          <a:lstStyle/>
          <a:p>
            <a:pPr fontAlgn="base">
              <a:buFont typeface="+mj-lt"/>
              <a:buAutoNum type="arabicPeriod"/>
            </a:pPr>
            <a:r>
              <a:rPr lang="ru-RU" sz="18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Продовольственная безопасность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страну необходимыми продуктами питания, снижая зависимость от импорта.</a:t>
            </a: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развитию внутренней торговли и рынка продуктов питания.</a:t>
            </a:r>
          </a:p>
          <a:p>
            <a:pPr fontAlgn="base">
              <a:buFont typeface="+mj-lt"/>
              <a:buAutoNum type="arabicPeriod"/>
            </a:pPr>
            <a:r>
              <a:rPr lang="ru-RU" sz="18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Сырьевая база для перерабатывающей промышленности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Поставляет сырьё для пищевой, легкой и химической промышленности.</a:t>
            </a: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условия для развития предприятий по переработке сельхозпродукции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buFont typeface="+mj-lt"/>
              <a:buAutoNum type="arabicPeriod"/>
            </a:pPr>
            <a:r>
              <a:rPr lang="ru-RU" sz="18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доходов и занятости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рабочие места в сельской местности, способствуя снижению безработицы.</a:t>
            </a: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источником дохода для фермерских хозяйств и крестьянско-фермерских объединений.</a:t>
            </a:r>
          </a:p>
          <a:p>
            <a:pPr fontAlgn="base">
              <a:buFont typeface="+mj-lt"/>
              <a:buAutoNum type="arabicPeriod"/>
            </a:pPr>
            <a:r>
              <a:rPr lang="ru-RU" sz="18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устойчивость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 экологический баланс, способствует сохранению природных ресурсов.</a:t>
            </a: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экологически чистых технологий выращивания и обработки сельхозпродуктов.</a:t>
            </a:r>
          </a:p>
          <a:p>
            <a:pPr fontAlgn="base">
              <a:buFont typeface="+mj-lt"/>
              <a:buAutoNum type="arabicPeriod"/>
            </a:pPr>
            <a:r>
              <a:rPr lang="ru-RU" sz="18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стабильность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социального положения жителей села, повышение уровня жизни.</a:t>
            </a: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благоприятных условий для проживания и работы на селе.</a:t>
            </a:r>
          </a:p>
          <a:p>
            <a:pPr fontAlgn="base">
              <a:buFont typeface="+mj-lt"/>
              <a:buAutoNum type="arabicPeriod"/>
            </a:pPr>
            <a:r>
              <a:rPr lang="ru-RU" sz="18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рост регионов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 экономическое развитие сельских районов, привлекая инвестиции и технологии.</a:t>
            </a:r>
          </a:p>
          <a:p>
            <a:pPr lvl="1" fontAlgn="base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инфраструктуры и улучшение качества жизни в сельской местности.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08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состояние отрасли и перспективы развития сельского хозяйства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ru-RU" sz="33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состояние сельского хозяйства в России:</a:t>
            </a:r>
          </a:p>
          <a:p>
            <a:pPr marL="0" indent="0" algn="just" fontAlgn="base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успехи последних десятилетий, сельское хозяйство сталкивается с рядом проблем:</a:t>
            </a:r>
          </a:p>
          <a:p>
            <a:pPr marL="0" indent="0" algn="just" fontAlgn="base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поддержка мелких производителей.</a:t>
            </a:r>
          </a:p>
          <a:p>
            <a:pPr marL="0" indent="0" algn="just" fontAlgn="base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технической оснащенности некоторых хозяйств.</a:t>
            </a:r>
          </a:p>
          <a:p>
            <a:pPr marL="0" indent="0" algn="just" fontAlgn="base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Ограниченный доступ к кредитам и инвестициям.</a:t>
            </a:r>
          </a:p>
          <a:p>
            <a:pPr marL="0" indent="0" algn="just" fontAlgn="base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с качеством земли и недостаточным уровнем плодородия почв.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91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03232" cy="108012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агропромышленного комплекса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(АПК)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003232" cy="420933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комплекс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совокупность отраслей народного хозяйства, объединённых общим процессом воспроизводства сельскохозяйственной продукции, её переработки и доведения до конечного потребителя.</a:t>
            </a:r>
          </a:p>
          <a:p>
            <a:pPr marL="0" indent="0" algn="just">
              <a:buNone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АПК 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максимальном удовлетворении потребностей населения в продуктах питания и в товарах народного потребления.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95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АПК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91264" cy="5616624"/>
          </a:xfrm>
        </p:spPr>
        <p:txBody>
          <a:bodyPr>
            <a:normAutofit fontScale="25000" lnSpcReduction="20000"/>
          </a:bodyPr>
          <a:lstStyle/>
          <a:p>
            <a:pPr marL="0" indent="0" algn="just" fontAlgn="base">
              <a:buNone/>
            </a:pPr>
            <a:r>
              <a:rPr lang="en-US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.Производство сельскохозяйственного сырья и продовольствия:</a:t>
            </a:r>
          </a:p>
          <a:p>
            <a:pPr algn="just" fontAlgn="base">
              <a:buFont typeface="Arial"/>
              <a:buChar char="•"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Растениеводство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выращивание зерновых культур, овощей, фруктов, технических растений.</a:t>
            </a:r>
          </a:p>
          <a:p>
            <a:pPr algn="just" fontAlgn="base">
              <a:buFont typeface="Arial"/>
              <a:buChar char="•"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Животноводство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разведение крупного рогатого скота, свиней, птицы, овец и других животных.</a:t>
            </a:r>
          </a:p>
          <a:p>
            <a:pPr algn="just" fontAlgn="base">
              <a:buFont typeface="Arial"/>
              <a:buChar char="•"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Рыбоводство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искусственное разведение рыбы и морепродуктов.</a:t>
            </a:r>
          </a:p>
          <a:p>
            <a:pPr algn="just" fontAlgn="base">
              <a:buFont typeface="Arial"/>
              <a:buChar char="•"/>
            </a:pP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96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функционирования сельского хозяйства:</a:t>
            </a:r>
          </a:p>
          <a:p>
            <a:pPr algn="just" fontAlgn="base">
              <a:buFont typeface="Arial"/>
              <a:buChar char="•"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техники и оборудования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тракторов, комбайнов, сельскохозяйственных машин.</a:t>
            </a:r>
          </a:p>
          <a:p>
            <a:pPr algn="just" fontAlgn="base">
              <a:buFont typeface="Arial"/>
              <a:buChar char="•"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Химико-минеральное производство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удобрений, гербицидов, инсектицидов.</a:t>
            </a:r>
          </a:p>
          <a:p>
            <a:pPr algn="just" fontAlgn="base">
              <a:buFont typeface="Arial"/>
              <a:buChar char="•"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Обслуживающие отрасли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ремонт техники, ветеринария, научно-исследовательские учреждения.</a:t>
            </a:r>
          </a:p>
          <a:p>
            <a:pPr algn="just" fontAlgn="base">
              <a:buFont typeface="Arial"/>
              <a:buChar char="•"/>
            </a:pP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Переработка и реализация сельскохозяйственной продукции:</a:t>
            </a:r>
          </a:p>
          <a:p>
            <a:pPr algn="just" fontAlgn="base">
              <a:buFont typeface="Arial"/>
              <a:buChar char="•"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Перерабатывающие предприятия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мукомольные заводы, мясоперерабатывающие комбинаты, молокозаводы.</a:t>
            </a:r>
          </a:p>
          <a:p>
            <a:pPr algn="just" fontAlgn="base">
              <a:buFont typeface="Arial"/>
              <a:buChar char="•"/>
            </a:pPr>
            <a:r>
              <a:rPr lang="ru-RU" sz="7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Торговля и логистика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оптовые базы, магазины, рынки, транспортировка товаров.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873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620688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делится на две крупные сферы: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pPr marL="0" indent="0" algn="just" fontAlgn="base">
              <a:buNone/>
            </a:pPr>
            <a:r>
              <a:rPr lang="ru-RU" sz="3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Материальная сфера (сферу материального производства):</a:t>
            </a:r>
          </a:p>
          <a:p>
            <a:pPr algn="just" fontAlgn="base"/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сектор экономики, связанный непосредственно с производством материальных благ. К нему относятся:</a:t>
            </a:r>
          </a:p>
          <a:p>
            <a:pPr algn="just" fontAlgn="base">
              <a:buFont typeface="Arial"/>
              <a:buChar char="•"/>
            </a:pPr>
            <a:r>
              <a:rPr lang="ru-RU" sz="3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машиностроение, металлургия, химическое производство.</a:t>
            </a:r>
          </a:p>
          <a:p>
            <a:pPr algn="just" fontAlgn="base">
              <a:buFont typeface="Arial"/>
              <a:buChar char="•"/>
            </a:pPr>
            <a:r>
              <a:rPr lang="ru-RU" sz="3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возведение зданий, сооружений, дорог.</a:t>
            </a:r>
          </a:p>
          <a:p>
            <a:pPr algn="just" fontAlgn="base">
              <a:buFont typeface="Arial"/>
              <a:buChar char="•"/>
            </a:pPr>
            <a:r>
              <a:rPr lang="ru-RU" sz="3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и связь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перевозки грузов и пассажиров, телекоммуникационные услуги.</a:t>
            </a:r>
          </a:p>
          <a:p>
            <a:pPr algn="just" fontAlgn="base">
              <a:buFont typeface="Arial"/>
              <a:buChar char="•"/>
            </a:pPr>
            <a:r>
              <a:rPr lang="ru-RU" sz="3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хозяйство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растениеводство и животноводство.</a:t>
            </a:r>
          </a:p>
          <a:p>
            <a:pPr algn="just" fontAlgn="base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отрасли создают продукцию, имеющую физическую форму, которую можно измерить количественно и качественно.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375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19256" cy="5937523"/>
          </a:xfrm>
        </p:spPr>
        <p:txBody>
          <a:bodyPr>
            <a:normAutofit fontScale="40000" lnSpcReduction="20000"/>
          </a:bodyPr>
          <a:lstStyle/>
          <a:p>
            <a:pPr marL="0" indent="0" algn="just" fontAlgn="base">
              <a:buNone/>
            </a:pPr>
            <a:r>
              <a:rPr lang="ru-RU" sz="8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Нематериальная сфера (непроизводственная сфера):</a:t>
            </a:r>
          </a:p>
          <a:p>
            <a:pPr marL="0" indent="0" algn="just" fontAlgn="base">
              <a:buNone/>
            </a:pPr>
            <a:endParaRPr lang="ru-RU" sz="3800" b="1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ru-RU" sz="3800" b="1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ru-RU" sz="3800" b="1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сфера охватывает деятельность, направленную на удовлетворение социальных потребностей населения и развитие человеческого капитала. </a:t>
            </a:r>
          </a:p>
          <a:p>
            <a:pPr marL="0" indent="0" algn="just" fontAlgn="base">
              <a:buNone/>
            </a:pP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включает:</a:t>
            </a:r>
          </a:p>
          <a:p>
            <a:pPr algn="just" fontAlgn="base">
              <a:buFont typeface="Arial"/>
              <a:buChar char="•"/>
            </a:pPr>
            <a:r>
              <a:rPr lang="ru-RU" sz="51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школы, университеты, образовательные курсы.</a:t>
            </a:r>
          </a:p>
          <a:p>
            <a:pPr algn="just" fontAlgn="base">
              <a:buFont typeface="Arial"/>
              <a:buChar char="•"/>
            </a:pPr>
            <a:r>
              <a:rPr lang="ru-RU" sz="51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Здравоохранение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больницы, поликлиники, медицинские центры.</a:t>
            </a:r>
          </a:p>
          <a:p>
            <a:pPr algn="just" fontAlgn="base">
              <a:buFont typeface="Arial"/>
              <a:buChar char="•"/>
            </a:pPr>
            <a:r>
              <a:rPr lang="ru-RU" sz="51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Наука и культура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исследовательские институты, театры, музеи, библиотеки.</a:t>
            </a:r>
          </a:p>
          <a:p>
            <a:pPr algn="just" fontAlgn="base">
              <a:buFont typeface="Arial"/>
              <a:buChar char="•"/>
            </a:pPr>
            <a:r>
              <a:rPr lang="ru-RU" sz="51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защита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пенсионные фонды, службы занятости, органы социальной помощи.</a:t>
            </a:r>
          </a:p>
          <a:p>
            <a:pPr algn="just" fontAlgn="base">
              <a:buFont typeface="Arial"/>
              <a:buChar char="•"/>
            </a:pPr>
            <a:r>
              <a:rPr lang="ru-RU" sz="51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управление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исполнительные, законодательные и судебные органы власти.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59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производства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507288" cy="37772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производства предполагает выбор рациональных способов соединения факторов производства (земли, труда, капитала) для достижения максимальной эффективности и минимизации затрат. </a:t>
            </a:r>
          </a:p>
        </p:txBody>
      </p:sp>
    </p:spTree>
    <p:extLst>
      <p:ext uri="{BB962C8B-B14F-4D97-AF65-F5344CB8AC3E}">
        <p14:creationId xmlns:p14="http://schemas.microsoft.com/office/powerpoint/2010/main" val="3546709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1071</Words>
  <Application>Microsoft Office PowerPoint</Application>
  <PresentationFormat>Экран (4:3)</PresentationFormat>
  <Paragraphs>143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Введение.  Сельское хозяйство в современных условиях</vt:lpstr>
      <vt:lpstr>Роль сельского хозяйства в экономике страны</vt:lpstr>
      <vt:lpstr> Основные функции сельского хозяйства: </vt:lpstr>
      <vt:lpstr>Современное состояние отрасли и перспективы развития сельского хозяйства</vt:lpstr>
      <vt:lpstr> Понятие агропромышленного комплекса (АПК) </vt:lpstr>
      <vt:lpstr> Структура АПК </vt:lpstr>
      <vt:lpstr> Экономика делится на две крупные сферы: </vt:lpstr>
      <vt:lpstr>Презентация PowerPoint</vt:lpstr>
      <vt:lpstr>Формы организации производства</vt:lpstr>
      <vt:lpstr>Формы организации производства</vt:lpstr>
      <vt:lpstr>Презентация PowerPoint</vt:lpstr>
      <vt:lpstr>Отрасль сельскохозяйственного предприятия – часть производства отличающая от других производимым продуктом, предметами и орудиями труда, технологией и организацией производства, профессиональными качествами работников.</vt:lpstr>
      <vt:lpstr>Презентация PowerPoint</vt:lpstr>
      <vt:lpstr>Презентация PowerPoint</vt:lpstr>
      <vt:lpstr> Тренды-2026: что ждет сельское хозяйство России в новом году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Введение. Сельское хозяйство в современных условиях</dc:title>
  <dc:creator>User</dc:creator>
  <cp:lastModifiedBy>Image&amp;Matros ®</cp:lastModifiedBy>
  <cp:revision>15</cp:revision>
  <dcterms:created xsi:type="dcterms:W3CDTF">2026-01-17T07:10:54Z</dcterms:created>
  <dcterms:modified xsi:type="dcterms:W3CDTF">2026-01-22T04:26:44Z</dcterms:modified>
</cp:coreProperties>
</file>