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258" r:id="rId4"/>
    <p:sldId id="260" r:id="rId5"/>
    <p:sldId id="259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9" r:id="rId14"/>
    <p:sldId id="270" r:id="rId15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4660"/>
  </p:normalViewPr>
  <p:slideViewPr>
    <p:cSldViewPr snapToGrid="0">
      <p:cViewPr varScale="1">
        <p:scale>
          <a:sx n="106" d="100"/>
          <a:sy n="106" d="100"/>
        </p:scale>
        <p:origin x="792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9/8/2026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reeform 6"/>
          <p:cNvSpPr/>
          <p:nvPr/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9/8/2026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9/8/2026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9/8/2026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9/8/2026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9/8/2026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9/8/2026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9/8/2026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9/8/2026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9/8/2026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9/8/2026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9/8/2026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9/8/2026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9/8/2026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9/8/2026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9/8/2026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 bwMode="auto">
            <a:xfrm>
              <a:off x="6627813" y="194833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dirty="0"/>
              <a:pPr/>
              <a:t>9/8/2026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2" y="787782"/>
            <a:ext cx="7797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60" r:id="rId10"/>
    <p:sldLayoutId id="2147483661" r:id="rId11"/>
    <p:sldLayoutId id="2147483662" r:id="rId12"/>
    <p:sldLayoutId id="2147483663" r:id="rId13"/>
    <p:sldLayoutId id="2147483664" r:id="rId14"/>
    <p:sldLayoutId id="2147483658" r:id="rId15"/>
    <p:sldLayoutId id="2147483659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97B7D2B-E6EE-E769-489E-1D39438526A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679826" y="3512745"/>
            <a:ext cx="8824786" cy="1611515"/>
          </a:xfrm>
        </p:spPr>
        <p:txBody>
          <a:bodyPr>
            <a:normAutofit/>
          </a:bodyPr>
          <a:lstStyle/>
          <a:p>
            <a:r>
              <a:rPr lang="ru-RU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Налоговые правонарушения и ответственность за их совершение</a:t>
            </a:r>
          </a:p>
        </p:txBody>
      </p:sp>
    </p:spTree>
    <p:extLst>
      <p:ext uri="{BB962C8B-B14F-4D97-AF65-F5344CB8AC3E}">
        <p14:creationId xmlns:p14="http://schemas.microsoft.com/office/powerpoint/2010/main" val="129357528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9FF25C1-D061-6C0F-3715-66279CAB91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>
              <a:buNone/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Налоговым правонарушением признается</a:t>
            </a:r>
            <a:b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ст. 106 НК РФ</a:t>
            </a:r>
            <a:br>
              <a:rPr lang="ru-RU" dirty="0"/>
            </a:br>
            <a:endParaRPr lang="ru-RU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CA9ADBDC-1F20-F987-DD70-70600352D9F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308634" y="2133600"/>
            <a:ext cx="9195978" cy="3777622"/>
          </a:xfrm>
        </p:spPr>
        <p:txBody>
          <a:bodyPr/>
          <a:lstStyle/>
          <a:p>
            <a:pPr algn="just">
              <a:buNone/>
            </a:pPr>
            <a:r>
              <a:rPr lang="ru-RU" b="1" dirty="0"/>
              <a:t>     </a:t>
            </a: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виновно совершенное противоправное (в нарушение законодательства о налогах и сборах) деяние (действие или бездействие)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налогоплательщика, плательщика страховых взносов, налогового агента и иных лиц, за которое НК РФ установлена ответственность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69862868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D2ACCEC-C21F-E0C3-E8C6-E718DC81D7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Основные юридические признаки этого понятия:</a:t>
            </a:r>
            <a:b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4AB8AC56-215B-978E-CBB3-36ABFF1BFCE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480650" y="1738265"/>
            <a:ext cx="9023962" cy="4798337"/>
          </a:xfrm>
        </p:spPr>
        <p:txBody>
          <a:bodyPr>
            <a:normAutofit lnSpcReduction="10000"/>
          </a:bodyPr>
          <a:lstStyle/>
          <a:p>
            <a:pPr marL="342900" lvl="0" indent="-342900" algn="just">
              <a:buFont typeface="Arial" panose="020B0604020202020204" pitchFamily="34" charset="0"/>
              <a:buChar char="•"/>
            </a:pP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Деяние: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Выражается в форме действия (например, непредставление налоговой декларации) или бездействия (неуплата исчисленного налога).</a:t>
            </a:r>
          </a:p>
          <a:p>
            <a:pPr marL="342900" lvl="0" indent="-342900" algn="just">
              <a:buFont typeface="Arial" panose="020B0604020202020204" pitchFamily="34" charset="0"/>
              <a:buChar char="•"/>
            </a:pP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Противоправность: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Нарушение конкретных норм законодательства о налогах и сборах.</a:t>
            </a:r>
          </a:p>
          <a:p>
            <a:pPr marL="342900" lvl="0" indent="-342900" algn="just">
              <a:buFont typeface="Arial" panose="020B0604020202020204" pitchFamily="34" charset="0"/>
              <a:buChar char="•"/>
            </a:pP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Виновность: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Умышленное или неосторожное отношение лица к своему поведению. Презумпция невиновности означает, что обязанность доказывать вину лежит на налоговых органах.</a:t>
            </a:r>
          </a:p>
          <a:p>
            <a:pPr marL="342900" lvl="0" indent="-342900" algn="just">
              <a:buFont typeface="Arial" panose="020B0604020202020204" pitchFamily="34" charset="0"/>
              <a:buChar char="•"/>
            </a:pP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Ответственность: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За данное деяние Налоговым кодексом должны быть предусмотрены конкретные санкции (штрафы). Если ответственность Кодексом не установлена, деяние не является налоговым правонарушением.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96637748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FCC5778-2E39-8D3E-E87C-DDBC15DAB8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Субъекты ответственности</a:t>
            </a:r>
            <a:br>
              <a:rPr lang="ru-RU" dirty="0"/>
            </a:br>
            <a:endParaRPr lang="ru-RU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DD725A1B-1F17-CFB4-BA90-51FE3A9B68F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064190" y="2133600"/>
            <a:ext cx="9440422" cy="3777622"/>
          </a:xfrm>
        </p:spPr>
        <p:txBody>
          <a:bodyPr/>
          <a:lstStyle/>
          <a:p>
            <a:pPr algn="just">
              <a:buNone/>
            </a:pPr>
            <a:r>
              <a:rPr lang="ru-RU" dirty="0"/>
              <a:t>   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Ответственность несут организации и физические лица. </a:t>
            </a:r>
          </a:p>
          <a:p>
            <a:pPr algn="just">
              <a:buNone/>
            </a:pP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Физическое лицо может быть привлечено к налоговой ответственности только с шестнадцатилетнего возраста (ст. 107 НК РФ)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01467424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FACCF64-3FB6-9D58-1D57-4D55CDE937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>
              <a:buNone/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Условия привлечения к ответственности:</a:t>
            </a:r>
            <a:b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ст. 108 НК РФ</a:t>
            </a:r>
            <a:br>
              <a:rPr lang="ru-RU" dirty="0"/>
            </a:b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A4832C41-3144-F0B5-1D44-8D2AB942E7E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92924" y="1792585"/>
            <a:ext cx="8911688" cy="4789283"/>
          </a:xfrm>
        </p:spPr>
        <p:txBody>
          <a:bodyPr>
            <a:normAutofit/>
          </a:bodyPr>
          <a:lstStyle/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Законность: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Никто не может быть привлечен к ответственности иначе как по основаниям и в порядке, которые предусмотрены НК РФ.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Однократность: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Никто не может быть повторно привлечен к ответственности за совершение одного и того же налогового правонарушения.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Разграничение составов: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Ответственность физического лица наступает только в том случае, если его деяние не содержит признаков состава преступления, предусмотренного Уголовным кодексом РФ. Если действия содержат признаки уголовного преступления (например, уклонение от уплаты налогов в крупном размере), применяются нормы УК РФ.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Обязательность исполнения законов: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Привлечение к ответственности не освобождает налогоплательщика от обязанности уплатить причитающиеся суммы налога и пени.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78932284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1B6713E-ADDC-DBC8-ED4A-52917F19CB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Презумпция невиновности </a:t>
            </a:r>
            <a:b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ст. 108 НК РФ</a:t>
            </a:r>
            <a:br>
              <a:rPr lang="ru-RU" sz="3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31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536E3D9B-E8BE-4FD9-5E7B-2FF6B72DD00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172832" y="2133600"/>
            <a:ext cx="9331780" cy="3777622"/>
          </a:xfrm>
        </p:spPr>
        <p:txBody>
          <a:bodyPr/>
          <a:lstStyle/>
          <a:p>
            <a:pPr algn="just">
              <a:buNone/>
            </a:pPr>
            <a:r>
              <a:rPr lang="ru-RU" dirty="0"/>
              <a:t>    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Лицо считается невиновным в совершении налогового правонарушения, пока его виновность не будет доказана в предусмотренном федеральным законом порядке и установлена вступившим в законную силу решением суда. Обязанность по доказыванию обстоятельств, свидетельствующих о факте правонарушения и виновности лица, возлагается на налоговые органы. Все неустранимые сомнения в виновности толкуются в пользу лица, привлекаемого к ответственности.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74679550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C371FE2-A035-9AA7-F8E3-26BBDD32C9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89213" y="316871"/>
            <a:ext cx="8915400" cy="1588129"/>
          </a:xfrm>
        </p:spPr>
        <p:txBody>
          <a:bodyPr>
            <a:normAutofit fontScale="90000"/>
          </a:bodyPr>
          <a:lstStyle/>
          <a:p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Основания, исключающие привлечение к ответственности </a:t>
            </a:r>
            <a:b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ст. 109 НК РФ</a:t>
            </a:r>
            <a:br>
              <a:rPr lang="ru-RU" dirty="0"/>
            </a:br>
            <a:endParaRPr lang="ru-RU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0662DB08-680A-0998-82CA-29509985D01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89212" y="2133599"/>
            <a:ext cx="8915400" cy="4407529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Лицо не может быть привлечено к ответственности, если:</a:t>
            </a:r>
          </a:p>
          <a:p>
            <a:pPr marL="342900" lvl="0" indent="-342900">
              <a:buFont typeface="+mj-lt"/>
              <a:buAutoNum type="arabicPeriod"/>
            </a:pP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Отсутствует само событие налогового правонарушения.</a:t>
            </a:r>
          </a:p>
          <a:p>
            <a:pPr marL="342900" lvl="0" indent="-342900">
              <a:buFont typeface="+mj-lt"/>
              <a:buAutoNum type="arabicPeriod"/>
            </a:pP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деянии отсутствует вина.</a:t>
            </a:r>
          </a:p>
          <a:p>
            <a:pPr marL="342900" lvl="0" indent="-342900">
              <a:buFont typeface="+mj-lt"/>
              <a:buAutoNum type="arabicPeriod"/>
            </a:pP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Лицо совершило деяние в возрасте до 16 лет.</a:t>
            </a:r>
          </a:p>
          <a:p>
            <a:pPr marL="342900" lvl="0" indent="-342900">
              <a:buFont typeface="+mj-lt"/>
              <a:buAutoNum type="arabicPeriod"/>
            </a:pP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Истекли сроки давности привлечения к ответственности (по общему правилу — три года со дня совершения правонарушения или со следующего дня после окончания налогового периода, ст. 113 НК РФ).</a:t>
            </a:r>
          </a:p>
          <a:p>
            <a:pPr marL="342900" lvl="0" indent="-342900">
              <a:buFont typeface="+mj-lt"/>
              <a:buAutoNum type="arabicPeriod"/>
            </a:pP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Деяние было совершено вследствие чрезвычайных и непреодолимых обстоятельств.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81795667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CF06B6B-492F-30BB-AB79-91AF8E7A4E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Формы вины </a:t>
            </a:r>
            <a:br>
              <a:rPr 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ст. 110 НК РФ</a:t>
            </a:r>
            <a:br>
              <a:rPr 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3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5C64FFD9-A009-12F4-BBB0-4E9218A91E4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81473" y="2133600"/>
            <a:ext cx="9223139" cy="3777622"/>
          </a:xfrm>
        </p:spPr>
        <p:txBody>
          <a:bodyPr/>
          <a:lstStyle/>
          <a:p>
            <a:pPr algn="just">
              <a:buNone/>
            </a:pPr>
            <a:r>
              <a:rPr lang="ru-RU" dirty="0"/>
              <a:t>    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Вина может выражаться в форме умысла (лицо осознавало противоправный характер своих действий и желало наступления последствий) или неосторожности (лицо не осознавало противоправности, хотя должно было и могло это осознавать).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05466397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57DA4B6-7A14-E869-0105-6B9B7F7FBB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61719" y="307818"/>
            <a:ext cx="8842893" cy="1597182"/>
          </a:xfrm>
        </p:spPr>
        <p:txBody>
          <a:bodyPr>
            <a:normAutofit fontScale="90000"/>
          </a:bodyPr>
          <a:lstStyle/>
          <a:p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Обстоятельства, смягчающие и отягчающие ответственность </a:t>
            </a:r>
            <a:b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ст. 112 НК РФ</a:t>
            </a:r>
            <a:b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EC964753-8CB8-1C39-84E3-2D08CC0F8DF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444436" y="2145670"/>
            <a:ext cx="9060176" cy="3765551"/>
          </a:xfrm>
        </p:spPr>
        <p:txBody>
          <a:bodyPr/>
          <a:lstStyle/>
          <a:p>
            <a:pPr>
              <a:buNone/>
            </a:pPr>
            <a:r>
              <a:rPr lang="ru-RU" dirty="0"/>
              <a:t>	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 смягчающим обстоятельствам относятся, например, тяжелые личные или семейные обстоятельства, либо влияние угрозы. При наличии хотя бы одного смягчающего обстоятельства размер штрафа подлежит уменьшению не менее чем в два раза. Единственным прямо указанным отягчающим обстоятельством является повторное совершение аналогичного правонарушения, что влечет увеличение штрафа на 100%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74233330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87D2401-8B93-8A2E-1808-F1D845EACF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Срок исковой давности взыскания штрафов ст. 115 НК РФ</a:t>
            </a:r>
            <a:b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A4BFB0DE-39C1-0AB2-31CA-1E14C7397D5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190939" y="2133600"/>
            <a:ext cx="9313673" cy="3777622"/>
          </a:xfrm>
        </p:spPr>
        <p:txBody>
          <a:bodyPr/>
          <a:lstStyle/>
          <a:p>
            <a:pPr algn="just">
              <a:buNone/>
            </a:pPr>
            <a:r>
              <a:rPr lang="ru-RU" dirty="0"/>
              <a:t>    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Налоговые органы могут обратиться в суд с иском о взыскании штрафа с организации или индивидуального предпринимателя в течение шести месяцев после истечения срока исполнения требования об уплате штрафа. Пропуск этого срока без уважительной причины лишает налоговый орган возможности взыскать штраф через суд.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13842010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20D5BD0-E67F-5780-4D46-41C2D0D9B3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89213" y="208230"/>
            <a:ext cx="8915400" cy="1696770"/>
          </a:xfrm>
        </p:spPr>
        <p:txBody>
          <a:bodyPr>
            <a:normAutofit fontScale="90000"/>
          </a:bodyPr>
          <a:lstStyle/>
          <a:p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Виды налоговых правонарушений и ответственность за их совершение </a:t>
            </a:r>
            <a:b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гл. 16 НК РФ (статьи 116–129.16) </a:t>
            </a:r>
            <a:br>
              <a:rPr lang="ru-RU" dirty="0"/>
            </a:br>
            <a:endParaRPr lang="ru-RU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1E48E7BA-911C-3E31-343C-EF764590288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В зависимости от объекта посягательства правонарушения условно делятся на две группы:</a:t>
            </a:r>
          </a:p>
          <a:p>
            <a:pPr>
              <a:buNone/>
            </a:pP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Нарушения в сфере осуществления налогового контроля.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Нарушения против порядка исчисления и уплаты налогов.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2384859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A8900A0-DD0C-E4D9-A8EE-117C0A34CA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92925" y="170016"/>
            <a:ext cx="8911687" cy="708170"/>
          </a:xfrm>
        </p:spPr>
        <p:txBody>
          <a:bodyPr>
            <a:normAutofit fontScale="90000"/>
          </a:bodyPr>
          <a:lstStyle/>
          <a:p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Основные виды правонарушений</a:t>
            </a:r>
            <a:br>
              <a:rPr lang="ru-RU" dirty="0"/>
            </a:br>
            <a:endParaRPr lang="ru-RU" dirty="0"/>
          </a:p>
        </p:txBody>
      </p:sp>
      <p:graphicFrame>
        <p:nvGraphicFramePr>
          <p:cNvPr id="6" name="Объект 5">
            <a:extLst>
              <a:ext uri="{FF2B5EF4-FFF2-40B4-BE49-F238E27FC236}">
                <a16:creationId xmlns:a16="http://schemas.microsoft.com/office/drawing/2014/main" id="{25FAF213-5508-69BD-7D80-F69B6F3E692E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809527928"/>
              </p:ext>
            </p:extLst>
          </p:nvPr>
        </p:nvGraphicFramePr>
        <p:xfrm>
          <a:off x="2444436" y="995881"/>
          <a:ext cx="8754355" cy="5692103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344054">
                  <a:extLst>
                    <a:ext uri="{9D8B030D-6E8A-4147-A177-3AD203B41FA5}">
                      <a16:colId xmlns:a16="http://schemas.microsoft.com/office/drawing/2014/main" val="3474120251"/>
                    </a:ext>
                  </a:extLst>
                </a:gridCol>
                <a:gridCol w="3131450">
                  <a:extLst>
                    <a:ext uri="{9D8B030D-6E8A-4147-A177-3AD203B41FA5}">
                      <a16:colId xmlns:a16="http://schemas.microsoft.com/office/drawing/2014/main" val="48851202"/>
                    </a:ext>
                  </a:extLst>
                </a:gridCol>
                <a:gridCol w="4278851">
                  <a:extLst>
                    <a:ext uri="{9D8B030D-6E8A-4147-A177-3AD203B41FA5}">
                      <a16:colId xmlns:a16="http://schemas.microsoft.com/office/drawing/2014/main" val="1918466255"/>
                    </a:ext>
                  </a:extLst>
                </a:gridCol>
              </a:tblGrid>
              <a:tr h="561938"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Статья НК РФ</a:t>
                      </a:r>
                    </a:p>
                  </a:txBody>
                  <a:tcPr marL="32571" marR="32571" marT="16286" marB="16286" anchor="ctr"/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Состав правонарушения</a:t>
                      </a:r>
                    </a:p>
                  </a:txBody>
                  <a:tcPr marL="32571" marR="32571" marT="16286" marB="16286" anchor="ctr"/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Ответственность</a:t>
                      </a:r>
                    </a:p>
                  </a:txBody>
                  <a:tcPr marL="32571" marR="32571" marT="16286" marB="16286" anchor="ctr"/>
                </a:tc>
                <a:extLst>
                  <a:ext uri="{0D108BD9-81ED-4DB2-BD59-A6C34878D82A}">
                    <a16:rowId xmlns:a16="http://schemas.microsoft.com/office/drawing/2014/main" val="503735410"/>
                  </a:ext>
                </a:extLst>
              </a:tr>
              <a:tr h="1345967"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Ст. 116</a:t>
                      </a:r>
                    </a:p>
                  </a:txBody>
                  <a:tcPr marL="32571" marR="32571" marT="16286" marB="16286" anchor="ctr"/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Нарушение срока постановки на учет в налоговом органе.</a:t>
                      </a:r>
                    </a:p>
                  </a:txBody>
                  <a:tcPr marL="32571" marR="32571" marT="16286" marB="16286" anchor="ctr"/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Штраф: для организаций — 10 000 рублей; за ведение деятельности без постановки на учет — 10% от доходов (но не менее 40 000 руб.). Для должностных лиц — предупреждение или штраф от 500 до 1000 руб.</a:t>
                      </a:r>
                    </a:p>
                  </a:txBody>
                  <a:tcPr marL="32571" marR="32571" marT="16286" marB="16286" anchor="ctr"/>
                </a:tc>
                <a:extLst>
                  <a:ext uri="{0D108BD9-81ED-4DB2-BD59-A6C34878D82A}">
                    <a16:rowId xmlns:a16="http://schemas.microsoft.com/office/drawing/2014/main" val="3845524097"/>
                  </a:ext>
                </a:extLst>
              </a:tr>
              <a:tr h="821590"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Ст. 119</a:t>
                      </a:r>
                    </a:p>
                  </a:txBody>
                  <a:tcPr marL="32571" marR="32571" marT="16286" marB="16286" anchor="ctr"/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Непредставление налоговой декларации (расчета).</a:t>
                      </a:r>
                    </a:p>
                  </a:txBody>
                  <a:tcPr marL="32571" marR="32571" marT="16286" marB="16286" anchor="ctr"/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5% от не уплаченной в срок суммы налога за каждый месяц просрочки, но не более 30% и не менее 1 000 рублей.</a:t>
                      </a:r>
                    </a:p>
                  </a:txBody>
                  <a:tcPr marL="32571" marR="32571" marT="16286" marB="16286" anchor="ctr"/>
                </a:tc>
                <a:extLst>
                  <a:ext uri="{0D108BD9-81ED-4DB2-BD59-A6C34878D82A}">
                    <a16:rowId xmlns:a16="http://schemas.microsoft.com/office/drawing/2014/main" val="536977378"/>
                  </a:ext>
                </a:extLst>
              </a:tr>
              <a:tr h="1083779"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Ст. 119.1</a:t>
                      </a:r>
                    </a:p>
                  </a:txBody>
                  <a:tcPr marL="32571" marR="32571" marT="16286" marB="16286" anchor="ctr"/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Несоблюдение способа подачи декларации (например, подача на бумаге вместо обязательной электронной формы).</a:t>
                      </a:r>
                    </a:p>
                  </a:txBody>
                  <a:tcPr marL="32571" marR="32571" marT="16286" marB="16286" anchor="ctr"/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Штраф 200 рублей.</a:t>
                      </a:r>
                    </a:p>
                  </a:txBody>
                  <a:tcPr marL="32571" marR="32571" marT="16286" marB="16286" anchor="ctr"/>
                </a:tc>
                <a:extLst>
                  <a:ext uri="{0D108BD9-81ED-4DB2-BD59-A6C34878D82A}">
                    <a16:rowId xmlns:a16="http://schemas.microsoft.com/office/drawing/2014/main" val="942375452"/>
                  </a:ext>
                </a:extLst>
              </a:tr>
              <a:tr h="1878829"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Ст. 120</a:t>
                      </a:r>
                    </a:p>
                  </a:txBody>
                  <a:tcPr marL="32571" marR="32571" marT="16286" marB="16286" anchor="ctr"/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Грубое нарушение правил учета доходов, расходов и объектов налогообложения (отсутствие первичных документов, регистров бухучета).</a:t>
                      </a:r>
                    </a:p>
                  </a:txBody>
                  <a:tcPr marL="32571" marR="32571" marT="16286" marB="16286" anchor="ctr"/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Если деяния совершены в течение одного периода — 10 000 руб.; если в течение нескольких периодов — 30 000 руб. Если это привело к занижению налоговой базы — 20% от суммы неуплаченного налога (не менее 40 000 руб.).</a:t>
                      </a:r>
                    </a:p>
                  </a:txBody>
                  <a:tcPr marL="32571" marR="32571" marT="16286" marB="16286" anchor="ctr"/>
                </a:tc>
                <a:extLst>
                  <a:ext uri="{0D108BD9-81ED-4DB2-BD59-A6C34878D82A}">
                    <a16:rowId xmlns:a16="http://schemas.microsoft.com/office/drawing/2014/main" val="296932094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04778998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9318352-ED1E-C686-60C9-4710E615B8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92925" y="398352"/>
            <a:ext cx="8911687" cy="688064"/>
          </a:xfrm>
        </p:spPr>
        <p:txBody>
          <a:bodyPr/>
          <a:lstStyle/>
          <a:p>
            <a:r>
              <a:rPr kumimoji="0" lang="ru-RU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Основные виды правонарушений</a:t>
            </a:r>
            <a:endParaRPr lang="ru-RU" dirty="0"/>
          </a:p>
        </p:txBody>
      </p:sp>
      <p:graphicFrame>
        <p:nvGraphicFramePr>
          <p:cNvPr id="4" name="Объект 3">
            <a:extLst>
              <a:ext uri="{FF2B5EF4-FFF2-40B4-BE49-F238E27FC236}">
                <a16:creationId xmlns:a16="http://schemas.microsoft.com/office/drawing/2014/main" id="{95413455-70DD-A45B-C120-8F7ED17E3EAE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985874956"/>
              </p:ext>
            </p:extLst>
          </p:nvPr>
        </p:nvGraphicFramePr>
        <p:xfrm>
          <a:off x="2592925" y="1285592"/>
          <a:ext cx="8280285" cy="538535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146156">
                  <a:extLst>
                    <a:ext uri="{9D8B030D-6E8A-4147-A177-3AD203B41FA5}">
                      <a16:colId xmlns:a16="http://schemas.microsoft.com/office/drawing/2014/main" val="2144926535"/>
                    </a:ext>
                  </a:extLst>
                </a:gridCol>
                <a:gridCol w="4374034">
                  <a:extLst>
                    <a:ext uri="{9D8B030D-6E8A-4147-A177-3AD203B41FA5}">
                      <a16:colId xmlns:a16="http://schemas.microsoft.com/office/drawing/2014/main" val="1606802787"/>
                    </a:ext>
                  </a:extLst>
                </a:gridCol>
                <a:gridCol w="2760095">
                  <a:extLst>
                    <a:ext uri="{9D8B030D-6E8A-4147-A177-3AD203B41FA5}">
                      <a16:colId xmlns:a16="http://schemas.microsoft.com/office/drawing/2014/main" val="2523789084"/>
                    </a:ext>
                  </a:extLst>
                </a:gridCol>
              </a:tblGrid>
              <a:tr h="955423"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Ст. 122</a:t>
                      </a:r>
                    </a:p>
                  </a:txBody>
                  <a:tcPr marL="41068" marR="41068" marT="20534" marB="20534" anchor="ctr"/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ru-RU" sz="1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Неуплата или неполная уплата сумм налога в результате занижения базы или иного неправильного исчисления.</a:t>
                      </a:r>
                    </a:p>
                  </a:txBody>
                  <a:tcPr marL="41068" marR="41068" marT="20534" marB="20534" anchor="ctr"/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ru-RU" sz="1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20% от неуплаченной суммы. Если деяние совершено умышленно — 40%.</a:t>
                      </a:r>
                    </a:p>
                  </a:txBody>
                  <a:tcPr marL="41068" marR="41068" marT="20534" marB="20534" anchor="ctr"/>
                </a:tc>
                <a:extLst>
                  <a:ext uri="{0D108BD9-81ED-4DB2-BD59-A6C34878D82A}">
                    <a16:rowId xmlns:a16="http://schemas.microsoft.com/office/drawing/2014/main" val="3924431069"/>
                  </a:ext>
                </a:extLst>
              </a:tr>
              <a:tr h="955423"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Ст. 122.1</a:t>
                      </a:r>
                    </a:p>
                  </a:txBody>
                  <a:tcPr marL="41068" marR="41068" marT="20534" marB="20534" anchor="ctr"/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Сообщение участником консолидированной группой налогоплательщиков (КГН) недостоверных данных, приведшее к неуплате налога ответственным участником.</a:t>
                      </a:r>
                    </a:p>
                  </a:txBody>
                  <a:tcPr marL="41068" marR="41068" marT="20534" marB="20534" anchor="ctr"/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ru-RU" sz="1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20% от неуплаченной суммы (40%, если доказано умысел).</a:t>
                      </a:r>
                    </a:p>
                  </a:txBody>
                  <a:tcPr marL="41068" marR="41068" marT="20534" marB="20534" anchor="ctr"/>
                </a:tc>
                <a:extLst>
                  <a:ext uri="{0D108BD9-81ED-4DB2-BD59-A6C34878D82A}">
                    <a16:rowId xmlns:a16="http://schemas.microsoft.com/office/drawing/2014/main" val="2521524772"/>
                  </a:ext>
                </a:extLst>
              </a:tr>
              <a:tr h="804567"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ru-RU" sz="1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Ст. 123</a:t>
                      </a:r>
                    </a:p>
                  </a:txBody>
                  <a:tcPr marL="41068" marR="41068" marT="20534" marB="20534" anchor="ctr"/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Невыполнение налоговым агентом обязанности по удержанию и (или) перечислению налогов.</a:t>
                      </a:r>
                    </a:p>
                  </a:txBody>
                  <a:tcPr marL="41068" marR="41068" marT="20534" marB="20534" anchor="ctr"/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20% от суммы, подлежащей удержанию и (или) перечислению.</a:t>
                      </a:r>
                    </a:p>
                  </a:txBody>
                  <a:tcPr marL="41068" marR="41068" marT="20534" marB="20534" anchor="ctr"/>
                </a:tc>
                <a:extLst>
                  <a:ext uri="{0D108BD9-81ED-4DB2-BD59-A6C34878D82A}">
                    <a16:rowId xmlns:a16="http://schemas.microsoft.com/office/drawing/2014/main" val="1191821856"/>
                  </a:ext>
                </a:extLst>
              </a:tr>
              <a:tr h="1106278"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ru-RU" sz="1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Ст. 125</a:t>
                      </a:r>
                    </a:p>
                  </a:txBody>
                  <a:tcPr marL="41068" marR="41068" marT="20534" marB="20534" anchor="ctr"/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ru-RU" sz="1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Несоблюдение порядка владения, пользования или распоряжения имуществом, на которое наложен арест.</a:t>
                      </a:r>
                    </a:p>
                  </a:txBody>
                  <a:tcPr marL="41068" marR="41068" marT="20534" marB="20534" anchor="ctr"/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Штраф 30 000 рублей.</a:t>
                      </a:r>
                    </a:p>
                  </a:txBody>
                  <a:tcPr marL="41068" marR="41068" marT="20534" marB="20534" anchor="ctr"/>
                </a:tc>
                <a:extLst>
                  <a:ext uri="{0D108BD9-81ED-4DB2-BD59-A6C34878D82A}">
                    <a16:rowId xmlns:a16="http://schemas.microsoft.com/office/drawing/2014/main" val="3709576321"/>
                  </a:ext>
                </a:extLst>
              </a:tr>
              <a:tr h="804567"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ru-RU" sz="1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Ст. 126</a:t>
                      </a:r>
                    </a:p>
                  </a:txBody>
                  <a:tcPr marL="41068" marR="41068" marT="20534" marB="20534" anchor="ctr"/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ru-RU" sz="1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Непредставление в установленный срок сведений, необходимых для налогового контроля.</a:t>
                      </a:r>
                    </a:p>
                  </a:txBody>
                  <a:tcPr marL="41068" marR="41068" marT="20534" marB="20534" anchor="ctr"/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200 рублей за каждый непредставленный документ.</a:t>
                      </a:r>
                    </a:p>
                  </a:txBody>
                  <a:tcPr marL="41068" marR="41068" marT="20534" marB="20534" anchor="ctr"/>
                </a:tc>
                <a:extLst>
                  <a:ext uri="{0D108BD9-81ED-4DB2-BD59-A6C34878D82A}">
                    <a16:rowId xmlns:a16="http://schemas.microsoft.com/office/drawing/2014/main" val="155868769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88438217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Объект 3">
            <a:extLst>
              <a:ext uri="{FF2B5EF4-FFF2-40B4-BE49-F238E27FC236}">
                <a16:creationId xmlns:a16="http://schemas.microsoft.com/office/drawing/2014/main" id="{0FD1AA30-986E-B99F-880C-BEBE5689D5C9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616881926"/>
              </p:ext>
            </p:extLst>
          </p:nvPr>
        </p:nvGraphicFramePr>
        <p:xfrm>
          <a:off x="1068308" y="235391"/>
          <a:ext cx="10565394" cy="649464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995882">
                  <a:extLst>
                    <a:ext uri="{9D8B030D-6E8A-4147-A177-3AD203B41FA5}">
                      <a16:colId xmlns:a16="http://schemas.microsoft.com/office/drawing/2014/main" val="693675254"/>
                    </a:ext>
                  </a:extLst>
                </a:gridCol>
                <a:gridCol w="4816443">
                  <a:extLst>
                    <a:ext uri="{9D8B030D-6E8A-4147-A177-3AD203B41FA5}">
                      <a16:colId xmlns:a16="http://schemas.microsoft.com/office/drawing/2014/main" val="2207287836"/>
                    </a:ext>
                  </a:extLst>
                </a:gridCol>
                <a:gridCol w="4753069">
                  <a:extLst>
                    <a:ext uri="{9D8B030D-6E8A-4147-A177-3AD203B41FA5}">
                      <a16:colId xmlns:a16="http://schemas.microsoft.com/office/drawing/2014/main" val="1802256362"/>
                    </a:ext>
                  </a:extLst>
                </a:gridCol>
              </a:tblGrid>
              <a:tr h="1321806"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Ст.126.1</a:t>
                      </a:r>
                    </a:p>
                  </a:txBody>
                  <a:tcPr marL="34536" marR="34536" marT="17268" marB="17268" anchor="ctr"/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Представление налоговым агентом документов (в т.ч. расчетов 6-НДФЛ), содержащих недостоверные сведения.</a:t>
                      </a:r>
                    </a:p>
                  </a:txBody>
                  <a:tcPr marL="34536" marR="34536" marT="17268" marB="17268" anchor="ctr"/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ru-RU" sz="1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Штраф 500 рублей за каждый документ с ошибкой (освобождается от ответственности, если самостоятельно уточнил сведения до обнаружения ошибки инспекцией).</a:t>
                      </a:r>
                    </a:p>
                  </a:txBody>
                  <a:tcPr marL="34536" marR="34536" marT="17268" marB="17268" anchor="ctr"/>
                </a:tc>
                <a:extLst>
                  <a:ext uri="{0D108BD9-81ED-4DB2-BD59-A6C34878D82A}">
                    <a16:rowId xmlns:a16="http://schemas.microsoft.com/office/drawing/2014/main" val="1625543995"/>
                  </a:ext>
                </a:extLst>
              </a:tr>
              <a:tr h="814811"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ru-RU" sz="1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Ст. 128</a:t>
                      </a:r>
                    </a:p>
                  </a:txBody>
                  <a:tcPr marL="34536" marR="34536" marT="17268" marB="17268" anchor="ctr"/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Неявка либо уклонение от явки свидетеля, вызываемого по делу о налоговом правонарушении.</a:t>
                      </a:r>
                    </a:p>
                  </a:txBody>
                  <a:tcPr marL="34536" marR="34536" marT="17268" marB="17268" anchor="ctr"/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ru-RU" sz="1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Штраф 1 000 рублей. Отказ от дачи показаний или дача ложных показаний — 3 000 рублей.</a:t>
                      </a:r>
                    </a:p>
                  </a:txBody>
                  <a:tcPr marL="34536" marR="34536" marT="17268" marB="17268" anchor="ctr"/>
                </a:tc>
                <a:extLst>
                  <a:ext uri="{0D108BD9-81ED-4DB2-BD59-A6C34878D82A}">
                    <a16:rowId xmlns:a16="http://schemas.microsoft.com/office/drawing/2014/main" val="2329289516"/>
                  </a:ext>
                </a:extLst>
              </a:tr>
              <a:tr h="726860"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ru-RU" sz="1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Ст. 129</a:t>
                      </a:r>
                    </a:p>
                  </a:txBody>
                  <a:tcPr marL="34536" marR="34536" marT="17268" marB="17268" anchor="ctr"/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Отказ эксперта, переводчика или специалиста от участия в проверке, дача заведомо ложного заключения.</a:t>
                      </a:r>
                    </a:p>
                  </a:txBody>
                  <a:tcPr marL="34536" marR="34536" marT="17268" marB="17268" anchor="ctr"/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ru-RU" sz="1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500 рублей (для эксперта/переводчика при ложном заключении — 5 000 рублей).</a:t>
                      </a:r>
                    </a:p>
                  </a:txBody>
                  <a:tcPr marL="34536" marR="34536" marT="17268" marB="17268" anchor="ctr"/>
                </a:tc>
                <a:extLst>
                  <a:ext uri="{0D108BD9-81ED-4DB2-BD59-A6C34878D82A}">
                    <a16:rowId xmlns:a16="http://schemas.microsoft.com/office/drawing/2014/main" val="1348425253"/>
                  </a:ext>
                </a:extLst>
              </a:tr>
              <a:tr h="747550"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ru-RU" sz="1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Ст. 129.1</a:t>
                      </a:r>
                    </a:p>
                  </a:txBody>
                  <a:tcPr marL="34536" marR="34536" marT="17268" marB="17268" anchor="ctr"/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ru-RU" sz="1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Неправомерное несообщение (несвоевременное сообщение) лицом сведений, которые оно должно сообщить налоговому органу.</a:t>
                      </a:r>
                    </a:p>
                  </a:txBody>
                  <a:tcPr marL="34536" marR="34536" marT="17268" marB="17268" anchor="ctr"/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5 000 рублей. При повторном нарушении в течение года — 20 000 рублей.</a:t>
                      </a:r>
                    </a:p>
                  </a:txBody>
                  <a:tcPr marL="34536" marR="34536" marT="17268" marB="17268" anchor="ctr"/>
                </a:tc>
                <a:extLst>
                  <a:ext uri="{0D108BD9-81ED-4DB2-BD59-A6C34878D82A}">
                    <a16:rowId xmlns:a16="http://schemas.microsoft.com/office/drawing/2014/main" val="426750604"/>
                  </a:ext>
                </a:extLst>
              </a:tr>
              <a:tr h="532850"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ru-RU" sz="1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Ст. 129.4</a:t>
                      </a:r>
                    </a:p>
                  </a:txBody>
                  <a:tcPr marL="34536" marR="34536" marT="17268" marB="17268" anchor="ctr"/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ru-RU" sz="1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Неправомерное непредставление уведомления о контролируемых сделках или представление недостоверных сведений.</a:t>
                      </a:r>
                    </a:p>
                  </a:txBody>
                  <a:tcPr marL="34536" marR="34536" marT="17268" marB="17268" anchor="ctr"/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Штраф 5 000 рублей.</a:t>
                      </a:r>
                    </a:p>
                  </a:txBody>
                  <a:tcPr marL="34536" marR="34536" marT="17268" marB="17268" anchor="ctr"/>
                </a:tc>
                <a:extLst>
                  <a:ext uri="{0D108BD9-81ED-4DB2-BD59-A6C34878D82A}">
                    <a16:rowId xmlns:a16="http://schemas.microsoft.com/office/drawing/2014/main" val="1610658519"/>
                  </a:ext>
                </a:extLst>
              </a:tr>
              <a:tr h="843251"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ru-RU" sz="1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Ст. 129.6</a:t>
                      </a:r>
                    </a:p>
                  </a:txBody>
                  <a:tcPr marL="34536" marR="34536" marT="17268" marB="17268" anchor="ctr"/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ru-RU" sz="1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Нарушение порядка представления уведомлений об участии в иностранных организациях или о контролируемых иностранных компаниях (КИК).</a:t>
                      </a:r>
                    </a:p>
                  </a:txBody>
                  <a:tcPr marL="34536" marR="34536" marT="17268" marB="17268" anchor="ctr"/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50 000 рублей за каждую компанию (объект), по которой не представлены сведения.</a:t>
                      </a:r>
                    </a:p>
                  </a:txBody>
                  <a:tcPr marL="34536" marR="34536" marT="17268" marB="17268" anchor="ctr"/>
                </a:tc>
                <a:extLst>
                  <a:ext uri="{0D108BD9-81ED-4DB2-BD59-A6C34878D82A}">
                    <a16:rowId xmlns:a16="http://schemas.microsoft.com/office/drawing/2014/main" val="493039680"/>
                  </a:ext>
                </a:extLst>
              </a:tr>
              <a:tr h="611034"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ru-RU" sz="1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Ст.129.12</a:t>
                      </a:r>
                      <a:endParaRPr lang="ru-RU" sz="18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4536" marR="34536" marT="17268" marB="17268" anchor="ctr"/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ru-RU" sz="1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Нарушение срока перечисления налога местной администрацией, почтой или МФЦ.</a:t>
                      </a:r>
                    </a:p>
                  </a:txBody>
                  <a:tcPr marL="34536" marR="34536" marT="17268" marB="17268" anchor="ctr"/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Штраф, аналогичный ст. 123 (20% от суммы).</a:t>
                      </a:r>
                    </a:p>
                  </a:txBody>
                  <a:tcPr marL="34536" marR="34536" marT="17268" marB="17268" anchor="ctr"/>
                </a:tc>
                <a:extLst>
                  <a:ext uri="{0D108BD9-81ED-4DB2-BD59-A6C34878D82A}">
                    <a16:rowId xmlns:a16="http://schemas.microsoft.com/office/drawing/2014/main" val="245492433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001999304"/>
      </p:ext>
    </p:extLst>
  </p:cSld>
  <p:clrMapOvr>
    <a:masterClrMapping/>
  </p:clrMapOvr>
</p:sld>
</file>

<file path=ppt/theme/theme1.xml><?xml version="1.0" encoding="utf-8"?>
<a:theme xmlns:a="http://schemas.openxmlformats.org/drawingml/2006/main" name="Легкий дым">
  <a:themeElements>
    <a:clrScheme name="Wisp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Wisp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Wisp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24B1A44C-C006-48B2-A4D7-E5549B3D8CD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29</TotalTime>
  <Words>1212</Words>
  <Application>Microsoft Office PowerPoint</Application>
  <PresentationFormat>Широкоэкранный</PresentationFormat>
  <Paragraphs>90</Paragraphs>
  <Slides>14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14</vt:i4>
      </vt:variant>
    </vt:vector>
  </HeadingPairs>
  <TitlesOfParts>
    <vt:vector size="19" baseType="lpstr">
      <vt:lpstr>Arial</vt:lpstr>
      <vt:lpstr>Century Gothic</vt:lpstr>
      <vt:lpstr>Times New Roman</vt:lpstr>
      <vt:lpstr>Wingdings 3</vt:lpstr>
      <vt:lpstr>Легкий дым</vt:lpstr>
      <vt:lpstr>Налоговые правонарушения и ответственность за их совершение</vt:lpstr>
      <vt:lpstr>Налоговым правонарушением признается ст. 106 НК РФ </vt:lpstr>
      <vt:lpstr>Основные юридические признаки этого понятия: </vt:lpstr>
      <vt:lpstr>Субъекты ответственности </vt:lpstr>
      <vt:lpstr>Условия привлечения к ответственности: ст. 108 НК РФ </vt:lpstr>
      <vt:lpstr>Презумпция невиновности  ст. 108 НК РФ </vt:lpstr>
      <vt:lpstr>Основания, исключающие привлечение к ответственности  ст. 109 НК РФ </vt:lpstr>
      <vt:lpstr>Формы вины  ст. 110 НК РФ </vt:lpstr>
      <vt:lpstr>Обстоятельства, смягчающие и отягчающие ответственность  ст. 112 НК РФ </vt:lpstr>
      <vt:lpstr>Срок исковой давности взыскания штрафов ст. 115 НК РФ </vt:lpstr>
      <vt:lpstr>Виды налоговых правонарушений и ответственность за их совершение  гл. 16 НК РФ (статьи 116–129.16)  </vt:lpstr>
      <vt:lpstr>Основные виды правонарушений </vt:lpstr>
      <vt:lpstr>Основные виды правонарушений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Metodkab-203</dc:creator>
  <cp:lastModifiedBy>Metodkab-203</cp:lastModifiedBy>
  <cp:revision>3</cp:revision>
  <dcterms:created xsi:type="dcterms:W3CDTF">2026-09-08T11:43:35Z</dcterms:created>
  <dcterms:modified xsi:type="dcterms:W3CDTF">2026-09-08T12:29:11Z</dcterms:modified>
</cp:coreProperties>
</file>