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57" r:id="rId4"/>
    <p:sldId id="258" r:id="rId5"/>
    <p:sldId id="259" r:id="rId6"/>
    <p:sldId id="261" r:id="rId7"/>
    <p:sldId id="262" r:id="rId8"/>
    <p:sldId id="263" r:id="rId9"/>
    <p:sldId id="267" r:id="rId10"/>
    <p:sldId id="268" r:id="rId11"/>
    <p:sldId id="271" r:id="rId12"/>
    <p:sldId id="272" r:id="rId13"/>
    <p:sldId id="270" r:id="rId14"/>
    <p:sldId id="273" r:id="rId15"/>
    <p:sldId id="265" r:id="rId16"/>
    <p:sldId id="264" r:id="rId17"/>
    <p:sldId id="269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consultant.ru/document/cons_doc_LAW_12285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Фотозона 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0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2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57018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/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003232" cy="5040560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Финансовая устойчивость предприятия – это его способность обеспечивать свои финансовые обязательства и развиваться в долгосрочной перспективе.  Это означает, что  предприятие может платить своим сотрудникам заработную плату, оплачивать вовремя задолженности перед поставщиками и подрядчиками за товары и услуги, а также развиваться, приобретая новое оборудование или открывая новые филиалы.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	</a:t>
            </a:r>
            <a:endParaRPr lang="ru-RU" b="1" dirty="0">
              <a:latin typeface="Times New Roman"/>
            </a:endParaRPr>
          </a:p>
          <a:p>
            <a:endParaRPr lang="ru-RU" b="1" dirty="0" smtClean="0">
              <a:latin typeface="Times New Roman"/>
            </a:endParaRPr>
          </a:p>
          <a:p>
            <a:endParaRPr lang="ru-RU" b="1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660232" y="0"/>
            <a:ext cx="2483768" cy="2274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82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57018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КАПИТАЛ-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ПАССИВ БУХГАЛТЕРСКОГО БАЛАНСА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/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/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7283152" cy="4248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- СОБСТВЕННЫЙ КАПИТАЛ ПРЕДПРИЯТИЯ (СК)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- ЗАЕМНЫЙ КАПИТАЛ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ПРЕДПРИЯТИЯ  (ЗК):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ЗК д-долгосрочный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 ЗК к-краткосрочный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	</a:t>
            </a:r>
            <a:endParaRPr lang="ru-RU" b="1" dirty="0">
              <a:latin typeface="Times New Roman"/>
            </a:endParaRPr>
          </a:p>
          <a:p>
            <a:endParaRPr lang="ru-RU" b="1" dirty="0" smtClean="0">
              <a:latin typeface="Times New Roman"/>
            </a:endParaRPr>
          </a:p>
          <a:p>
            <a:pPr marL="0" indent="0">
              <a:buNone/>
            </a:pPr>
            <a:endParaRPr lang="ru-RU" b="1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660232" y="0"/>
            <a:ext cx="2483768" cy="2274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4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120680" cy="184482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ru-RU" sz="36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Финансовая устойчивость предприятия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/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КОЭФФИЦИЕНТ АВТОНОМИИ (ФИНАНСОВОЙ НЕЗАВИСИМОСТИ) </a:t>
            </a:r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 </a:t>
            </a:r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 </a:t>
            </a: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СК+ ЗК д+ ЗК к)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олжен </a:t>
            </a:r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выше </a:t>
            </a: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0,6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П3:(П3+П4+П5)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b="1" dirty="0">
              <a:latin typeface="Times New Roman"/>
            </a:endParaRPr>
          </a:p>
          <a:p>
            <a:endParaRPr lang="ru-RU" b="1" dirty="0" smtClean="0">
              <a:latin typeface="Times New Roman"/>
            </a:endParaRPr>
          </a:p>
          <a:p>
            <a:endParaRPr lang="ru-RU" b="1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444208" y="0"/>
            <a:ext cx="2699792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45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120680" cy="184482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ru-RU" sz="36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Финансовая устойчивость предприятия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/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КОЭФФИЦИЕНТ ОБЕСПЕЧЕННОСТИ ЗАПАСОВ СОБСТВЕННЫМИ ИСТОЧНИКАМИ= ( СК-ВА):Запасы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олжен </a:t>
            </a:r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выше </a:t>
            </a: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alt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b="1" dirty="0">
              <a:latin typeface="Times New Roman"/>
            </a:endParaRPr>
          </a:p>
          <a:p>
            <a:endParaRPr lang="ru-RU" b="1" dirty="0" smtClean="0">
              <a:latin typeface="Times New Roman"/>
            </a:endParaRPr>
          </a:p>
          <a:p>
            <a:endParaRPr lang="ru-RU" b="1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444208" y="0"/>
            <a:ext cx="2699792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5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120680" cy="184482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ru-RU" sz="36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Финансовая устойчивость предприятия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/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КОЭФФИЦИЕНТ ФИНАНСОВОЙ УСТОЙЧИВОСТИ=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СК:(ЗК д + ЗК к)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олжен </a:t>
            </a:r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выше </a:t>
            </a: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endParaRPr lang="ru-RU" alt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b="1" dirty="0">
              <a:latin typeface="Times New Roman"/>
            </a:endParaRPr>
          </a:p>
          <a:p>
            <a:endParaRPr lang="ru-RU" b="1" dirty="0" smtClean="0">
              <a:latin typeface="Times New Roman"/>
            </a:endParaRPr>
          </a:p>
          <a:p>
            <a:endParaRPr lang="ru-RU" b="1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444208" y="0"/>
            <a:ext cx="2699792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16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57018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/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003232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	</a:t>
            </a:r>
            <a:endParaRPr lang="ru-RU" b="1" dirty="0">
              <a:latin typeface="Times New Roman"/>
            </a:endParaRPr>
          </a:p>
          <a:p>
            <a:endParaRPr lang="ru-RU" b="1" dirty="0" smtClean="0">
              <a:latin typeface="Times New Roman"/>
            </a:endParaRPr>
          </a:p>
          <a:p>
            <a:endParaRPr lang="ru-RU" b="1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732240" y="0"/>
            <a:ext cx="2411760" cy="2185352"/>
          </a:xfrm>
          <a:prstGeom prst="rect">
            <a:avLst/>
          </a:prstGeom>
          <a:noFill/>
        </p:spPr>
      </p:pic>
      <p:pic>
        <p:nvPicPr>
          <p:cNvPr id="5" name="Изображение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07504" y="2185352"/>
            <a:ext cx="9036496" cy="45560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16633"/>
            <a:ext cx="6534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Нормативные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значения коэффициента финансовой устойчивости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57018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/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264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1.Следить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финансовым 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состоянием: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Эти показатели помогают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понимать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насколько хорошо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предприятие справляется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 своими финансами.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2.Принимать решения: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Они помогают руководству  принимать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правильные решения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инвестициях, кредитах и других финансовых вопросах.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3.Понимать риски: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Эти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показатели помогают выявить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потенциальные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риски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которые могут угрожать финансовой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устойчивости предприятия.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156176" y="0"/>
            <a:ext cx="2987824" cy="2700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8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57018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/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643192" cy="62646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lvl="0" algn="just">
              <a:lnSpc>
                <a:spcPct val="107000"/>
              </a:lnSpc>
              <a:buFont typeface="0"/>
              <a:buChar char="-"/>
              <a:tabLst>
                <a:tab pos="231140" algn="l"/>
              </a:tabLst>
            </a:pPr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сегодня</a:t>
            </a:r>
            <a:r>
              <a:rPr lang="ru-RU" sz="3500" b="1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я</a:t>
            </a:r>
            <a:r>
              <a:rPr lang="ru-RU" sz="3500" b="1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узнал…</a:t>
            </a:r>
            <a:endParaRPr lang="ru-RU" sz="35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0"/>
            </a:endParaRPr>
          </a:p>
          <a:p>
            <a:pPr lvl="0" algn="just">
              <a:lnSpc>
                <a:spcPct val="107000"/>
              </a:lnSpc>
              <a:buFont typeface="0"/>
              <a:buChar char="-"/>
              <a:tabLst>
                <a:tab pos="231140" algn="l"/>
              </a:tabLst>
            </a:pP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было</a:t>
            </a:r>
            <a:r>
              <a:rPr lang="ru-RU" sz="35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интересно…</a:t>
            </a:r>
            <a:endParaRPr lang="ru-RU" sz="35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0"/>
            </a:endParaRPr>
          </a:p>
          <a:p>
            <a:pPr lvl="0" algn="just">
              <a:lnSpc>
                <a:spcPct val="107000"/>
              </a:lnSpc>
              <a:buFont typeface="0"/>
              <a:buChar char="-"/>
              <a:tabLst>
                <a:tab pos="231140" algn="l"/>
              </a:tabLst>
            </a:pP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было</a:t>
            </a:r>
            <a:r>
              <a:rPr lang="ru-RU" sz="35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трудно…</a:t>
            </a:r>
            <a:endParaRPr lang="ru-RU" sz="35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0"/>
            </a:endParaRPr>
          </a:p>
          <a:p>
            <a:pPr lvl="0" algn="just">
              <a:lnSpc>
                <a:spcPct val="107000"/>
              </a:lnSpc>
              <a:buFont typeface="0"/>
              <a:buChar char="-"/>
              <a:tabLst>
                <a:tab pos="231140" algn="l"/>
              </a:tabLst>
            </a:pP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я</a:t>
            </a:r>
            <a:r>
              <a:rPr lang="ru-RU" sz="35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понял,</a:t>
            </a:r>
            <a:r>
              <a:rPr lang="ru-RU" sz="35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что…</a:t>
            </a:r>
            <a:endParaRPr lang="ru-RU" sz="35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0"/>
            </a:endParaRPr>
          </a:p>
          <a:p>
            <a:pPr lvl="0" algn="just">
              <a:lnSpc>
                <a:spcPct val="107000"/>
              </a:lnSpc>
              <a:buFont typeface="0"/>
              <a:buChar char="-"/>
              <a:tabLst>
                <a:tab pos="231140" algn="l"/>
              </a:tabLst>
            </a:pP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теперь</a:t>
            </a:r>
            <a:r>
              <a:rPr lang="ru-RU" sz="3500" b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я</a:t>
            </a:r>
            <a:r>
              <a:rPr lang="ru-RU" sz="35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могу…</a:t>
            </a:r>
            <a:endParaRPr lang="ru-RU" sz="35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0"/>
            </a:endParaRPr>
          </a:p>
          <a:p>
            <a:pPr lvl="0" algn="just">
              <a:lnSpc>
                <a:spcPct val="107000"/>
              </a:lnSpc>
              <a:buFont typeface="0"/>
              <a:buChar char="-"/>
              <a:tabLst>
                <a:tab pos="231140" algn="l"/>
              </a:tabLst>
            </a:pP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я</a:t>
            </a:r>
            <a:r>
              <a:rPr lang="ru-RU" sz="3500" b="1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научился…</a:t>
            </a:r>
            <a:endParaRPr lang="ru-RU" sz="35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0"/>
            </a:endParaRPr>
          </a:p>
          <a:p>
            <a:pPr lvl="0" algn="just">
              <a:lnSpc>
                <a:spcPct val="107000"/>
              </a:lnSpc>
              <a:buFont typeface="0"/>
              <a:buChar char="-"/>
              <a:tabLst>
                <a:tab pos="231140" algn="l"/>
              </a:tabLst>
            </a:pP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у</a:t>
            </a:r>
            <a:r>
              <a:rPr lang="ru-RU" sz="3500" b="1" spc="-4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меня</a:t>
            </a:r>
            <a:r>
              <a:rPr lang="ru-RU" sz="35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получилось</a:t>
            </a:r>
            <a:r>
              <a:rPr lang="ru-RU" sz="35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…</a:t>
            </a:r>
            <a:endParaRPr lang="ru-RU" sz="35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0"/>
            </a:endParaRPr>
          </a:p>
          <a:p>
            <a:pPr lvl="0" algn="just">
              <a:lnSpc>
                <a:spcPct val="107000"/>
              </a:lnSpc>
              <a:buFont typeface="0"/>
              <a:buChar char="-"/>
              <a:tabLst>
                <a:tab pos="231140" algn="l"/>
              </a:tabLst>
            </a:pP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я смог…</a:t>
            </a:r>
            <a:endParaRPr lang="ru-RU" sz="35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0"/>
            </a:endParaRPr>
          </a:p>
          <a:p>
            <a:pPr lvl="0" algn="just">
              <a:lnSpc>
                <a:spcPct val="107000"/>
              </a:lnSpc>
              <a:buFont typeface="0"/>
              <a:buChar char="-"/>
              <a:tabLst>
                <a:tab pos="231140" algn="l"/>
              </a:tabLst>
            </a:pP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меня</a:t>
            </a:r>
            <a:r>
              <a:rPr lang="ru-RU" sz="35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удивило…</a:t>
            </a:r>
            <a:endParaRPr lang="ru-RU" sz="35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0"/>
            </a:endParaRPr>
          </a:p>
          <a:p>
            <a:pPr lvl="0" algn="just">
              <a:lnSpc>
                <a:spcPct val="107000"/>
              </a:lnSpc>
              <a:buFont typeface="0"/>
              <a:buChar char="-"/>
              <a:tabLst>
                <a:tab pos="231140" algn="l"/>
              </a:tabLst>
            </a:pP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урок</a:t>
            </a:r>
            <a:r>
              <a:rPr lang="ru-RU" sz="35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дал</a:t>
            </a:r>
            <a:r>
              <a:rPr lang="ru-RU" sz="35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мне</a:t>
            </a:r>
            <a:r>
              <a:rPr lang="ru-RU" sz="35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для</a:t>
            </a:r>
            <a:r>
              <a:rPr lang="ru-RU" sz="3500" b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0"/>
              </a:rPr>
              <a:t>жизни…</a:t>
            </a:r>
            <a:endParaRPr lang="ru-RU" sz="35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0"/>
            </a:endParaRPr>
          </a:p>
          <a:p>
            <a:pPr marL="0" indent="0">
              <a:buNone/>
            </a:pPr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-  мне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захотелось...</a:t>
            </a:r>
            <a:endParaRPr lang="ru-RU" sz="35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</a:endParaRPr>
          </a:p>
          <a:p>
            <a:endParaRPr lang="ru-RU" b="1" dirty="0" smtClean="0">
              <a:latin typeface="Times New Roman"/>
            </a:endParaRPr>
          </a:p>
          <a:p>
            <a:endParaRPr lang="ru-RU" b="1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156176" y="0"/>
            <a:ext cx="2987824" cy="2700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4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тозона 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9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Баннер 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8" y="980728"/>
            <a:ext cx="8122720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7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57018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/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/>
            </a:r>
            <a:b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государственное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автономное профессиональное образовательное учреждение Свердловской области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/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</a:b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«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Красноуфимский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 аграрный колледж»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/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003232" cy="37052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Проект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по ранней профессиональной ориентации учащихся «Единая модель профориентации «Билет в будущее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»</a:t>
            </a:r>
          </a:p>
          <a:p>
            <a:endParaRPr lang="ru-RU" b="1" dirty="0">
              <a:latin typeface="Times New Roman"/>
            </a:endParaRPr>
          </a:p>
          <a:p>
            <a:endParaRPr lang="ru-RU" b="1" dirty="0" smtClean="0">
              <a:latin typeface="Times New Roman"/>
            </a:endParaRPr>
          </a:p>
          <a:p>
            <a:pPr marL="11430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Экономист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endParaRPr lang="ru-RU" b="1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156176" y="0"/>
            <a:ext cx="2987824" cy="285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6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57018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/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Экономист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/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003232" cy="43924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	С</a:t>
            </a:r>
            <a:r>
              <a:rPr lang="ru-RU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пециалист</a:t>
            </a: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, который занимается анализом, планированием и прогнозированием финансово-хозяйственной деятельности организации или государства. </a:t>
            </a:r>
            <a:endParaRPr lang="ru-RU" sz="33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	</a:t>
            </a:r>
            <a:r>
              <a:rPr lang="ru-RU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Его </a:t>
            </a: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задача – оптимизировать использование ресурсов, повысить эффективность работы и обеспечить финансовую </a:t>
            </a:r>
            <a:r>
              <a:rPr lang="ru-RU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устойчивость организации.</a:t>
            </a:r>
            <a:endParaRPr lang="ru-RU" sz="33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Calibri"/>
            </a:endParaRPr>
          </a:p>
          <a:p>
            <a:endParaRPr lang="ru-RU" b="1" dirty="0">
              <a:latin typeface="Times New Roman"/>
            </a:endParaRPr>
          </a:p>
          <a:p>
            <a:endParaRPr lang="ru-RU" b="1" dirty="0" smtClean="0">
              <a:latin typeface="Times New Roman"/>
            </a:endParaRPr>
          </a:p>
          <a:p>
            <a:endParaRPr lang="ru-RU" b="1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156176" y="0"/>
            <a:ext cx="2987824" cy="2700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57018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/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003232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	</a:t>
            </a:r>
            <a:endParaRPr lang="ru-RU" b="1" dirty="0">
              <a:latin typeface="Times New Roman"/>
            </a:endParaRPr>
          </a:p>
          <a:p>
            <a:endParaRPr lang="ru-RU" b="1" dirty="0" smtClean="0">
              <a:latin typeface="Times New Roman"/>
            </a:endParaRPr>
          </a:p>
          <a:p>
            <a:endParaRPr lang="ru-RU" b="1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156176" y="0"/>
            <a:ext cx="2987824" cy="27001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16632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Экономист работает в различных организациях: промышленность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, строительство, сельское хозяйство, сфера услуг, торговля и т.д.)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16" y="2924944"/>
            <a:ext cx="5638800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3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57018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/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003232" cy="410445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Bef>
                <a:spcPts val="285"/>
              </a:spcBef>
              <a:spcAft>
                <a:spcPts val="285"/>
              </a:spcAft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	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Экономика и математика неразрывно связаны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Современные экономисты широко используют математические методы и вычисления, чтобы строить прогнозы, анализировать данные и разрабатывать модели.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285"/>
              </a:spcBef>
              <a:spcAft>
                <a:spcPts val="285"/>
              </a:spcAft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Экономисты — мастера прогноза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Одна из задач экономистов — предсказывать изменения в экономике, будь то рост или падение валют, колебания на рынке или кризисы.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285"/>
              </a:spcBef>
              <a:spcAft>
                <a:spcPts val="285"/>
              </a:spcAft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данным исследований 2023 года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почти 40% руководителей финансовых подразделений начинали свою карьеру именно как экономисты или финансовые аналитики. 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b="1" dirty="0">
              <a:latin typeface="Times New Roman"/>
            </a:endParaRPr>
          </a:p>
          <a:p>
            <a:endParaRPr lang="ru-RU" b="1" dirty="0" smtClean="0">
              <a:latin typeface="Times New Roman"/>
            </a:endParaRPr>
          </a:p>
          <a:p>
            <a:endParaRPr lang="ru-RU" b="1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156176" y="0"/>
            <a:ext cx="2987824" cy="27001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32657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И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нтересные факты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о профессиональном направлении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570186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 приобретение опыта в области анализа показателей финансового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состояния предприятия (организации)</a:t>
            </a:r>
            <a:b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003232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	</a:t>
            </a:r>
            <a:endParaRPr lang="ru-RU" b="1" dirty="0" smtClean="0">
              <a:latin typeface="Times New Roman"/>
            </a:endParaRPr>
          </a:p>
          <a:p>
            <a:endParaRPr lang="ru-RU" b="1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156176" y="0"/>
            <a:ext cx="2987824" cy="2700184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741682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6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57018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/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003232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	</a:t>
            </a:r>
            <a:endParaRPr lang="ru-RU" b="1" dirty="0">
              <a:latin typeface="Times New Roman"/>
            </a:endParaRPr>
          </a:p>
          <a:p>
            <a:endParaRPr lang="ru-RU" b="1" dirty="0" smtClean="0">
              <a:latin typeface="Times New Roman"/>
            </a:endParaRPr>
          </a:p>
          <a:p>
            <a:endParaRPr lang="ru-RU" b="1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444208" y="0"/>
            <a:ext cx="2699792" cy="2274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274838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Отчетность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– это систематизированная информация о деятельности организации за определенный период времени, представляемая в виде таблиц и других установленных форм. Она отражает финансовое состояние, имущество и результаты хозяйственной деятельности организации 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57018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</a:b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/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41764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В соответствии с </a:t>
            </a:r>
            <a:r>
              <a:rPr lang="ru-RU" sz="38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  <a:hlinkClick r:id="rId2"/>
              </a:rPr>
              <a:t>Федеральным законом от 06.12.2011 N 402-ФЗ  "О бухгалтерском учете"</a:t>
            </a:r>
            <a:r>
              <a:rPr lang="ru-RU" sz="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, статья 14. Годовая бухгалтерская (финансовая) отчетность,  состоит из </a:t>
            </a:r>
            <a:r>
              <a:rPr lang="ru-RU" sz="3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Calibri"/>
              </a:rPr>
              <a:t>бухгалтерского баланса, </a:t>
            </a:r>
            <a:endParaRPr lang="ru-RU" sz="38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Calibri"/>
              </a:rPr>
              <a:t>отчета </a:t>
            </a:r>
            <a:r>
              <a:rPr lang="ru-RU" sz="3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Calibri"/>
              </a:rPr>
              <a:t>о финансовых результатах </a:t>
            </a:r>
            <a:endParaRPr lang="ru-RU" sz="38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Calibri"/>
              </a:rPr>
              <a:t>и </a:t>
            </a:r>
            <a:r>
              <a:rPr lang="ru-RU" sz="3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Calibri"/>
              </a:rPr>
              <a:t>приложений к ним. </a:t>
            </a:r>
            <a:endParaRPr lang="ru-RU" sz="3800" b="1" dirty="0">
              <a:solidFill>
                <a:schemeClr val="tx2">
                  <a:lumMod val="75000"/>
                </a:schemeClr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Calibri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Calibri"/>
              </a:rPr>
              <a:t>	</a:t>
            </a:r>
            <a:endParaRPr lang="ru-RU" b="1" dirty="0">
              <a:latin typeface="Times New Roman"/>
            </a:endParaRPr>
          </a:p>
          <a:p>
            <a:endParaRPr lang="ru-RU" b="1" dirty="0" smtClean="0">
              <a:latin typeface="Times New Roman"/>
            </a:endParaRPr>
          </a:p>
          <a:p>
            <a:endParaRPr lang="ru-RU" b="1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1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44208" y="0"/>
            <a:ext cx="2699792" cy="2274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27483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  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298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  государственное автономное профессиональное образовательное учреждение Свердловской области «Красноуфимский аграрный колледж» </vt:lpstr>
      <vt:lpstr> Экономист  </vt:lpstr>
      <vt:lpstr>  </vt:lpstr>
      <vt:lpstr>  </vt:lpstr>
      <vt:lpstr> Цель: приобретение опыта в области анализа показателей финансового состояния предприятия (организации)   </vt:lpstr>
      <vt:lpstr>  </vt:lpstr>
      <vt:lpstr>  </vt:lpstr>
      <vt:lpstr>  </vt:lpstr>
      <vt:lpstr>КАПИТАЛ- ПАССИВ БУХГАЛТЕРСКОГО БАЛАНСА  </vt:lpstr>
      <vt:lpstr> Финансовая устойчивость предприятия  </vt:lpstr>
      <vt:lpstr> Финансовая устойчивость предприятия  </vt:lpstr>
      <vt:lpstr> Финансовая устойчивость предприятия  </vt:lpstr>
      <vt:lpstr>  </vt:lpstr>
      <vt:lpstr>  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государственное автономное профессиональное образовательное учреждение Свердловской области «Красноуфимский аграрный колледж» </dc:title>
  <dc:creator>User</dc:creator>
  <cp:lastModifiedBy>Image&amp;Matros ®</cp:lastModifiedBy>
  <cp:revision>21</cp:revision>
  <dcterms:created xsi:type="dcterms:W3CDTF">2025-09-30T07:41:32Z</dcterms:created>
  <dcterms:modified xsi:type="dcterms:W3CDTF">2025-10-02T05:53:03Z</dcterms:modified>
</cp:coreProperties>
</file>