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1" r:id="rId3"/>
    <p:sldId id="268" r:id="rId4"/>
    <p:sldId id="256" r:id="rId5"/>
    <p:sldId id="284" r:id="rId6"/>
    <p:sldId id="258" r:id="rId7"/>
    <p:sldId id="285" r:id="rId8"/>
    <p:sldId id="281" r:id="rId9"/>
    <p:sldId id="259" r:id="rId10"/>
    <p:sldId id="260" r:id="rId11"/>
    <p:sldId id="282" r:id="rId12"/>
    <p:sldId id="272" r:id="rId13"/>
    <p:sldId id="266" r:id="rId14"/>
    <p:sldId id="273" r:id="rId15"/>
    <p:sldId id="274" r:id="rId16"/>
    <p:sldId id="280" r:id="rId17"/>
    <p:sldId id="287" r:id="rId18"/>
    <p:sldId id="28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6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 «Инвентаризация материальных ценностей»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647700" y="3356992"/>
            <a:ext cx="78486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ru-RU" altLang="ru-RU" sz="2800" b="1" dirty="0" smtClean="0">
                <a:cs typeface="Times New Roman" pitchFamily="18" charset="0"/>
              </a:rPr>
              <a:t>1</a:t>
            </a:r>
            <a:r>
              <a:rPr lang="ru-RU" altLang="ru-RU" sz="2800" b="1" dirty="0">
                <a:cs typeface="Times New Roman" pitchFamily="18" charset="0"/>
              </a:rPr>
              <a:t>. </a:t>
            </a:r>
            <a:r>
              <a:rPr lang="ru-RU" altLang="ru-RU" sz="2800" b="1" dirty="0" smtClean="0">
                <a:cs typeface="Times New Roman" pitchFamily="18" charset="0"/>
              </a:rPr>
              <a:t>Понятие инвентаризации, </a:t>
            </a:r>
            <a:r>
              <a:rPr lang="ru-RU" altLang="ru-RU" sz="2800" b="1" dirty="0">
                <a:cs typeface="Times New Roman" pitchFamily="18" charset="0"/>
              </a:rPr>
              <a:t>задачи, </a:t>
            </a:r>
            <a:r>
              <a:rPr lang="ru-RU" altLang="ru-RU" sz="2800" b="1" dirty="0" smtClean="0">
                <a:cs typeface="Times New Roman" pitchFamily="18" charset="0"/>
              </a:rPr>
              <a:t>виды</a:t>
            </a:r>
          </a:p>
          <a:p>
            <a:r>
              <a:rPr lang="ru-RU" sz="2800" b="1" dirty="0" smtClean="0">
                <a:cs typeface="Times New Roman" pitchFamily="18" charset="0"/>
              </a:rPr>
              <a:t>2</a:t>
            </a:r>
            <a:r>
              <a:rPr lang="ru-RU" sz="2800" b="1" dirty="0">
                <a:cs typeface="Times New Roman" pitchFamily="18" charset="0"/>
              </a:rPr>
              <a:t>. Этапы проведения </a:t>
            </a:r>
            <a:r>
              <a:rPr lang="ru-RU" sz="2800" b="1" dirty="0" smtClean="0">
                <a:cs typeface="Times New Roman" pitchFamily="18" charset="0"/>
              </a:rPr>
              <a:t>инвентаризации и документальное оформление инвентаризации</a:t>
            </a:r>
          </a:p>
          <a:p>
            <a:r>
              <a:rPr lang="ru-RU" sz="2800" b="1" dirty="0" smtClean="0">
                <a:cs typeface="Times New Roman" pitchFamily="18" charset="0"/>
              </a:rPr>
              <a:t>3</a:t>
            </a:r>
            <a:r>
              <a:rPr lang="ru-RU" sz="2800" b="1" dirty="0">
                <a:cs typeface="Times New Roman" pitchFamily="18" charset="0"/>
              </a:rPr>
              <a:t>. Отражение результатов инвентаризации в бухгалтерском учёте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val="257448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68313" y="274638"/>
            <a:ext cx="8218487" cy="561975"/>
          </a:xfrm>
        </p:spPr>
        <p:txBody>
          <a:bodyPr/>
          <a:lstStyle/>
          <a:p>
            <a:pPr algn="ctr">
              <a:defRPr/>
            </a:pP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Виды инвентаризационных комиссий</a:t>
            </a:r>
            <a:endParaRPr lang="ru-RU" sz="2600" b="1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A82944-9EDE-4C0D-9E6E-ADD494D0EEC9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81923" name="Прямоугольник 4"/>
          <p:cNvSpPr>
            <a:spLocks noChangeArrowheads="1"/>
          </p:cNvSpPr>
          <p:nvPr/>
        </p:nvSpPr>
        <p:spPr bwMode="auto">
          <a:xfrm>
            <a:off x="323850" y="1052513"/>
            <a:ext cx="8424863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Aft>
                <a:spcPts val="600"/>
              </a:spcAft>
            </a:pPr>
            <a:r>
              <a:rPr lang="ru-RU" altLang="ru-RU" sz="2100" b="1" dirty="0"/>
              <a:t>1. Постоянно действующая комиссия - </a:t>
            </a:r>
            <a:r>
              <a:rPr lang="ru-RU" altLang="ru-RU" sz="2100" dirty="0"/>
              <a:t>выполняет организационно-контрольные функции (проводит плановые и выборочные инвентаризации, контрольные проверки в межинвентаризационный период). </a:t>
            </a:r>
          </a:p>
          <a:p>
            <a:pPr>
              <a:spcAft>
                <a:spcPts val="600"/>
              </a:spcAft>
            </a:pPr>
            <a:r>
              <a:rPr lang="ru-RU" altLang="ru-RU" sz="2100" b="1" dirty="0"/>
              <a:t>2. Рабочие комиссии - </a:t>
            </a:r>
            <a:r>
              <a:rPr lang="ru-RU" altLang="ru-RU" sz="2100" dirty="0"/>
              <a:t>осуществляют плановые проверки ТМЦ и денежных средств, участвуют в определении результатов проверки. Такие комиссии создаются обычно при больших объемах работ или при территориальной разобщенности имущества в целях одновременного проведения проверки имущества и финансовых обязательств. </a:t>
            </a:r>
          </a:p>
          <a:p>
            <a:pPr>
              <a:spcAft>
                <a:spcPts val="600"/>
              </a:spcAft>
            </a:pPr>
            <a:r>
              <a:rPr lang="ru-RU" altLang="ru-RU" sz="2100" b="1" dirty="0"/>
              <a:t>3. Разовые комиссии </a:t>
            </a:r>
            <a:r>
              <a:rPr lang="ru-RU" altLang="ru-RU" sz="2100" dirty="0"/>
              <a:t>– подлежат утверждению руководителем и создаются при выборочных проверках.</a:t>
            </a:r>
          </a:p>
          <a:p>
            <a:pPr>
              <a:spcAft>
                <a:spcPts val="600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/>
                <a:ea typeface="Calibri"/>
              </a:rPr>
              <a:t>Отсутствие одной пятой и более членов инвентаризационной комиссии при обязательном проведении инвентаризации является основанием для признания результатов инвентаризации недействительными</a:t>
            </a:r>
            <a:endParaRPr lang="ru-RU" altLang="ru-RU" sz="21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351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404664"/>
            <a:ext cx="8352928" cy="6192688"/>
          </a:xfrm>
        </p:spPr>
        <p:txBody>
          <a:bodyPr>
            <a:normAutofit fontScale="70000" lnSpcReduction="20000"/>
          </a:bodyPr>
          <a:lstStyle/>
          <a:p>
            <a:pPr marR="9017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sz="3300" b="1" dirty="0">
                <a:latin typeface="Times New Roman" pitchFamily="18" charset="0"/>
                <a:ea typeface="+mj-ea"/>
                <a:cs typeface="Times New Roman" pitchFamily="18" charset="0"/>
              </a:rPr>
              <a:t>3. Отражение результатов инвентаризации </a:t>
            </a:r>
            <a:br>
              <a:rPr lang="ru-RU" sz="3300" b="1" dirty="0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3300" b="1" dirty="0">
                <a:latin typeface="Times New Roman" pitchFamily="18" charset="0"/>
                <a:ea typeface="+mj-ea"/>
                <a:cs typeface="Times New Roman" pitchFamily="18" charset="0"/>
              </a:rPr>
              <a:t>в бухгалтерском </a:t>
            </a:r>
            <a:r>
              <a:rPr lang="ru-RU" sz="33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учёте</a:t>
            </a:r>
          </a:p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9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. Результаты инвентаризации подлежат отражению в бухгалтерском учете на основании их квалификации, утвержденной руководителем экономического субъекта по представлению лица (лиц), на которое (которые) возложено проведение инвентаризации. Для целей Стандарта под квалификацией результатов инвентаризации понимается определение: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а) объектов инвентаризации, оказавшихся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в излишке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б) утраченных активов и активов, оказавшихся испорченными (поврежденными) (далее вместе –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недостача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активов) в пределах, сверх или в отсутствие норм естественной убыли;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в) возможности использования активов, оказавшихся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испорченными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(поврежденными), либо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их продажи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г) наличия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пересортицы активов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д) наличия оснований для возмещения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недостачи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активов экономическому субъекту, для признания дебиторской задолженности сомнительной или безнадежной, для списания обязательств, для доначисления или </a:t>
            </a:r>
            <a:r>
              <a:rPr lang="ru-RU" sz="2800" dirty="0" err="1">
                <a:latin typeface="Times New Roman"/>
                <a:ea typeface="Calibri"/>
                <a:cs typeface="Times New Roman"/>
              </a:rPr>
              <a:t>досписания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 иных объектов бухгалтерского учета.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085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9552" y="332656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b="1" dirty="0">
                <a:latin typeface="Times New Roman"/>
                <a:ea typeface="Calibri"/>
              </a:rPr>
              <a:t>а) стоимость активов, оказавшихся в излишке, относится на доходы экономического </a:t>
            </a:r>
            <a:r>
              <a:rPr lang="ru-RU" sz="2400" b="1" dirty="0" smtClean="0">
                <a:latin typeface="Times New Roman"/>
                <a:ea typeface="Calibri"/>
              </a:rPr>
              <a:t>субъекта по  </a:t>
            </a:r>
            <a:r>
              <a:rPr lang="ru-RU" sz="2400" b="1" dirty="0">
                <a:latin typeface="Times New Roman"/>
                <a:ea typeface="Calibri"/>
              </a:rPr>
              <a:t>справедливой стоимости, либо по их балансовой стоимости, либо по балансовой стоимости аналогичных </a:t>
            </a:r>
            <a:r>
              <a:rPr lang="ru-RU" sz="2400" b="1" dirty="0" smtClean="0">
                <a:latin typeface="Times New Roman"/>
                <a:ea typeface="Calibri"/>
              </a:rPr>
              <a:t>активов.</a:t>
            </a:r>
            <a:endParaRPr lang="ru-RU" altLang="ru-RU" sz="2400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44154"/>
              </p:ext>
            </p:extLst>
          </p:nvPr>
        </p:nvGraphicFramePr>
        <p:xfrm>
          <a:off x="539552" y="2579425"/>
          <a:ext cx="8237432" cy="4003195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41044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329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24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30748">
                <a:tc>
                  <a:txBody>
                    <a:bodyPr/>
                    <a:lstStyle/>
                    <a:p>
                      <a:pPr marL="8890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«Основные средства</a:t>
                      </a:r>
                      <a:r>
                        <a:rPr lang="ru-RU" sz="20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 «Нематериальные активы»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ru-RU" sz="2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«Материалы</a:t>
                      </a:r>
                      <a:r>
                        <a:rPr lang="ru-RU" sz="20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«Товары»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 «Готовая продукция»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«Касса»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«Расчётные счета»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2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т.д.</a:t>
                      </a:r>
                      <a:endParaRPr lang="ru-RU" sz="2000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8890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 «Прочие доходы и расходы»</a:t>
                      </a:r>
                      <a:endParaRPr lang="ru-RU" sz="2000" b="1" i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614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0C69F-9634-4695-8B61-41151EE5BCD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sp>
        <p:nvSpPr>
          <p:cNvPr id="88068" name="Прямоугольник 6"/>
          <p:cNvSpPr>
            <a:spLocks noChangeArrowheads="1"/>
          </p:cNvSpPr>
          <p:nvPr/>
        </p:nvSpPr>
        <p:spPr bwMode="auto">
          <a:xfrm>
            <a:off x="251520" y="620688"/>
            <a:ext cx="8569325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Aft>
                <a:spcPts val="1200"/>
              </a:spcAft>
            </a:pPr>
            <a:endParaRPr lang="ru-RU" sz="2000" b="1" dirty="0" smtClean="0"/>
          </a:p>
          <a:p>
            <a:pPr algn="just">
              <a:spcAft>
                <a:spcPts val="1200"/>
              </a:spcAft>
            </a:pPr>
            <a:endParaRPr lang="ru-RU" sz="2000" b="1" dirty="0"/>
          </a:p>
          <a:p>
            <a:pPr algn="just">
              <a:spcAft>
                <a:spcPts val="1200"/>
              </a:spcAft>
            </a:pPr>
            <a:r>
              <a:rPr lang="ru-RU" sz="2800" b="1" dirty="0" smtClean="0"/>
              <a:t>Н</a:t>
            </a:r>
            <a:r>
              <a:rPr lang="ru-RU" sz="2800" b="1" dirty="0" smtClean="0">
                <a:latin typeface="Times New Roman"/>
                <a:ea typeface="Calibri"/>
              </a:rPr>
              <a:t>едостачи </a:t>
            </a:r>
            <a:r>
              <a:rPr lang="ru-RU" sz="2800" b="1" dirty="0">
                <a:latin typeface="Times New Roman"/>
                <a:ea typeface="Calibri"/>
              </a:rPr>
              <a:t>активов </a:t>
            </a:r>
            <a:r>
              <a:rPr lang="ru-RU" sz="2800" dirty="0">
                <a:latin typeface="Times New Roman"/>
                <a:ea typeface="Calibri"/>
              </a:rPr>
              <a:t>с</a:t>
            </a:r>
            <a:r>
              <a:rPr lang="ru-RU" altLang="ru-RU" sz="2800" dirty="0" smtClean="0"/>
              <a:t>писываются </a:t>
            </a:r>
            <a:r>
              <a:rPr lang="ru-RU" altLang="ru-RU" sz="2800" dirty="0"/>
              <a:t>в </a:t>
            </a:r>
            <a:r>
              <a:rPr lang="ru-RU" altLang="ru-RU" sz="2800" b="1" dirty="0">
                <a:solidFill>
                  <a:srgbClr val="FF0000"/>
                </a:solidFill>
              </a:rPr>
              <a:t>балансовой оценке </a:t>
            </a:r>
            <a:r>
              <a:rPr lang="ru-RU" altLang="ru-RU" sz="2800" dirty="0"/>
              <a:t>с кредита счетов учета соответствующих ценностей в дебет счета 94 «Недостачи и потери от порчи ценностей», а затем отражаются в той же оценке по кредиту счета </a:t>
            </a:r>
            <a:r>
              <a:rPr lang="ru-RU" altLang="ru-RU" sz="2800" dirty="0" smtClean="0"/>
              <a:t>94</a:t>
            </a:r>
            <a:endParaRPr lang="ru-RU" altLang="ru-RU" sz="2800" dirty="0"/>
          </a:p>
          <a:p>
            <a:pPr marL="0" lvl="1" algn="just">
              <a:spcAft>
                <a:spcPts val="1200"/>
              </a:spcAft>
            </a:pPr>
            <a:endParaRPr lang="ru-RU" altLang="ru-RU" sz="2000" dirty="0" smtClean="0">
              <a:solidFill>
                <a:prstClr val="black"/>
              </a:solidFill>
              <a:latin typeface="Cambria"/>
            </a:endParaRPr>
          </a:p>
          <a:p>
            <a:pPr marL="0" lvl="1">
              <a:spcAft>
                <a:spcPts val="1200"/>
              </a:spcAft>
            </a:pPr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1556162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550068"/>
              </p:ext>
            </p:extLst>
          </p:nvPr>
        </p:nvGraphicFramePr>
        <p:xfrm>
          <a:off x="687095" y="908720"/>
          <a:ext cx="7920880" cy="175183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604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73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Дебет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Кредит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8294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b="1" i="1" dirty="0" smtClean="0"/>
                        <a:t>94 «Недостачи и потери от порчи ценностей»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b="1" i="1" dirty="0" smtClean="0"/>
                        <a:t>01 «Основные средства»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b="1" i="1" dirty="0" smtClean="0"/>
                        <a:t>10 «Материалы»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b="1" i="1" dirty="0" smtClean="0"/>
                        <a:t>41 «Товары»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b="1" i="1" dirty="0" smtClean="0"/>
                        <a:t>43</a:t>
                      </a:r>
                      <a:r>
                        <a:rPr lang="ru-RU" b="1" i="1" baseline="0" dirty="0" smtClean="0"/>
                        <a:t> </a:t>
                      </a:r>
                      <a:r>
                        <a:rPr lang="ru-RU" b="1" i="1" dirty="0" smtClean="0"/>
                        <a:t>«Готовая продукция»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31609" y="370839"/>
            <a:ext cx="79763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Отражение на счетах недостачи, выявленной при инвентариза­ции: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31609" y="2931764"/>
            <a:ext cx="79763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Списание недостачи в пределах норм естественной убыли: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40956"/>
              </p:ext>
            </p:extLst>
          </p:nvPr>
        </p:nvGraphicFramePr>
        <p:xfrm>
          <a:off x="631609" y="3546984"/>
          <a:ext cx="7920880" cy="245287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1706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502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73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Дебет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Кредит</a:t>
                      </a:r>
                      <a:endParaRPr lang="ru-RU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8294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b="1" i="1" dirty="0" smtClean="0"/>
                        <a:t>20</a:t>
                      </a:r>
                      <a:r>
                        <a:rPr lang="ru-RU" b="1" i="1" baseline="0" dirty="0" smtClean="0"/>
                        <a:t> </a:t>
                      </a:r>
                      <a:r>
                        <a:rPr lang="ru-RU" b="1" i="1" dirty="0" smtClean="0"/>
                        <a:t>«Основное производство»</a:t>
                      </a:r>
                      <a:endParaRPr lang="ru-RU" b="1" dirty="0" smtClean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b="1" i="1" dirty="0" smtClean="0"/>
                        <a:t>23</a:t>
                      </a:r>
                      <a:r>
                        <a:rPr lang="ru-RU" b="1" i="1" baseline="0" dirty="0" smtClean="0"/>
                        <a:t> </a:t>
                      </a:r>
                      <a:r>
                        <a:rPr lang="ru-RU" b="1" i="1" dirty="0" smtClean="0"/>
                        <a:t>«Вспомогательное производство»</a:t>
                      </a:r>
                      <a:endParaRPr lang="ru-RU" b="1" dirty="0" smtClean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b="1" i="1" dirty="0" smtClean="0"/>
                        <a:t>25</a:t>
                      </a:r>
                      <a:r>
                        <a:rPr lang="ru-RU" b="1" i="1" baseline="0" dirty="0" smtClean="0"/>
                        <a:t> </a:t>
                      </a:r>
                      <a:r>
                        <a:rPr lang="ru-RU" b="1" i="1" dirty="0" smtClean="0"/>
                        <a:t>«Общепроизводственные расходы»</a:t>
                      </a:r>
                      <a:endParaRPr lang="ru-RU" b="1" dirty="0" smtClean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b="1" i="1" dirty="0" smtClean="0"/>
                        <a:t>26</a:t>
                      </a:r>
                      <a:r>
                        <a:rPr lang="ru-RU" b="1" i="1" baseline="0" dirty="0" smtClean="0"/>
                        <a:t> </a:t>
                      </a:r>
                      <a:r>
                        <a:rPr lang="ru-RU" b="1" i="1" dirty="0" smtClean="0"/>
                        <a:t>«Общехозяйственные расходы»</a:t>
                      </a:r>
                      <a:endParaRPr lang="ru-RU" b="1" dirty="0" smtClean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b="1" i="1" dirty="0" smtClean="0"/>
                        <a:t>29</a:t>
                      </a:r>
                      <a:r>
                        <a:rPr lang="ru-RU" b="1" i="1" baseline="0" dirty="0" smtClean="0"/>
                        <a:t> </a:t>
                      </a:r>
                      <a:r>
                        <a:rPr lang="ru-RU" b="1" i="1" dirty="0" smtClean="0"/>
                        <a:t>«Обслуживающие производства»</a:t>
                      </a:r>
                      <a:endParaRPr lang="ru-RU" b="1" dirty="0" smtClean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ru-RU" b="1" i="1" dirty="0" smtClean="0"/>
                        <a:t>44</a:t>
                      </a:r>
                      <a:r>
                        <a:rPr lang="ru-RU" b="1" i="1" baseline="0" dirty="0" smtClean="0"/>
                        <a:t> </a:t>
                      </a:r>
                      <a:r>
                        <a:rPr lang="ru-RU" b="1" i="1" dirty="0" smtClean="0"/>
                        <a:t>«Расходы на продажу» и др.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1" dirty="0" smtClean="0"/>
                        <a:t>94 «Недостачи и потери от порчи ценностей»</a:t>
                      </a:r>
                      <a:endParaRPr lang="ru-RU" b="1" dirty="0" smtClean="0"/>
                    </a:p>
                    <a:p>
                      <a:pPr>
                        <a:spcBef>
                          <a:spcPts val="600"/>
                        </a:spcBef>
                      </a:pPr>
                      <a:endParaRPr lang="ru-RU" b="1" i="1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536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274164"/>
              </p:ext>
            </p:extLst>
          </p:nvPr>
        </p:nvGraphicFramePr>
        <p:xfrm>
          <a:off x="737320" y="3140968"/>
          <a:ext cx="7920880" cy="28803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604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092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Дебет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Кредит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71108">
                <a:tc>
                  <a:txBody>
                    <a:bodyPr/>
                    <a:lstStyle/>
                    <a:p>
                      <a:r>
                        <a:rPr lang="ru-RU" b="1" i="1" dirty="0" smtClean="0"/>
                        <a:t>73 «Расчеты с персоналом по прочим операциям»,</a:t>
                      </a:r>
                      <a:endParaRPr lang="ru-RU" b="1" dirty="0" smtClean="0"/>
                    </a:p>
                    <a:p>
                      <a:r>
                        <a:rPr lang="ru-RU" b="1" i="1" dirty="0" smtClean="0"/>
                        <a:t>субсчет 2 «Расчеты по возмещению материального ущерба»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1" dirty="0" smtClean="0"/>
                        <a:t>94 «Недостачи и потери от порчи ценностей»</a:t>
                      </a:r>
                      <a:endParaRPr lang="ru-RU" b="1" dirty="0" smtClean="0"/>
                    </a:p>
                    <a:p>
                      <a:pPr>
                        <a:spcBef>
                          <a:spcPts val="600"/>
                        </a:spcBef>
                      </a:pPr>
                      <a:endParaRPr lang="ru-RU" b="1" i="1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260649"/>
            <a:ext cx="82626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400" b="1" dirty="0">
                <a:latin typeface="Times New Roman"/>
                <a:ea typeface="Calibri"/>
                <a:cs typeface="Times New Roman"/>
              </a:rPr>
              <a:t>б) стоимость утраченных активов, а также активов, оказавшихся испорченными (поврежденными) и не подлежащих использованию или продаже, относится на виновных </a:t>
            </a:r>
            <a:r>
              <a:rPr lang="ru-RU" sz="2400" b="1" dirty="0">
                <a:latin typeface="Times New Roman"/>
                <a:ea typeface="Calibri"/>
              </a:rPr>
              <a:t>и (или) иных лиц (при наличии оснований для ее возмещения, в том числе намерения экономического субъекта предъявить требование такого возмещения)</a:t>
            </a:r>
            <a:r>
              <a:rPr lang="ru-RU" sz="2400" b="1" dirty="0">
                <a:latin typeface="Times New Roman"/>
                <a:ea typeface="Calibri"/>
                <a:cs typeface="Times New Roman"/>
              </a:rPr>
              <a:t>: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82123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343617"/>
              </p:ext>
            </p:extLst>
          </p:nvPr>
        </p:nvGraphicFramePr>
        <p:xfrm>
          <a:off x="664553" y="3324032"/>
          <a:ext cx="7920880" cy="115454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604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60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Дебет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Кредит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20025">
                <a:tc>
                  <a:txBody>
                    <a:bodyPr/>
                    <a:lstStyle/>
                    <a:p>
                      <a:r>
                        <a:rPr lang="ru-RU" b="1" i="1" dirty="0" smtClean="0"/>
                        <a:t>91 «Прочие доходы и расходы, субсчет 2 «Прочие расходы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1" dirty="0" smtClean="0"/>
                        <a:t>94 «Недостачи и потери от порчи ценностей»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467544" y="476672"/>
            <a:ext cx="8136904" cy="2345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latin typeface="Times New Roman"/>
                <a:ea typeface="Calibri"/>
              </a:rPr>
              <a:t>б) стоимость утраченных активов, а также активов, оказавшихся испорченными (поврежденными) и не подлежащих использованию или продаже, </a:t>
            </a:r>
            <a:r>
              <a:rPr lang="ru-RU" sz="2400" b="1" dirty="0" smtClean="0">
                <a:latin typeface="Times New Roman"/>
                <a:ea typeface="Calibri"/>
              </a:rPr>
              <a:t>относится </a:t>
            </a:r>
            <a:r>
              <a:rPr lang="ru-RU" sz="2400" b="1" dirty="0">
                <a:latin typeface="Times New Roman"/>
                <a:ea typeface="Calibri"/>
                <a:cs typeface="Times New Roman"/>
              </a:rPr>
              <a:t>на расходы экономического субъекта (при отсутствии оснований для ее возмещения);</a:t>
            </a:r>
            <a:endParaRPr lang="ru-RU" sz="2400" b="1" dirty="0">
              <a:latin typeface="Calibri"/>
              <a:ea typeface="Calibri"/>
              <a:cs typeface="Times New Roman"/>
            </a:endParaRPr>
          </a:p>
          <a:p>
            <a:r>
              <a:rPr lang="ru-RU" dirty="0" smtClean="0">
                <a:solidFill>
                  <a:srgbClr val="FF0000"/>
                </a:solidFill>
                <a:latin typeface="Times New Roman"/>
                <a:ea typeface="Calibri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102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34082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Отражение в учете пересорти</a:t>
            </a:r>
            <a:r>
              <a:rPr lang="ru-RU" sz="2400" b="1" dirty="0" smtClean="0">
                <a:solidFill>
                  <a:schemeClr val="tx1"/>
                </a:solidFill>
              </a:rPr>
              <a:t>цы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27584" y="1052736"/>
            <a:ext cx="7848872" cy="55446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недостач  и излишков при пересортице можно сделать взаимозачёт. </a:t>
            </a:r>
          </a:p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производят:</a:t>
            </a:r>
          </a:p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 пересортице за один  и тот же проверяемый период;</a:t>
            </a:r>
          </a:p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 одного и того же проверяемого работника;</a:t>
            </a:r>
          </a:p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 отношении ТМЦ одного и того же наименования и в тождественных количествах Зачет пересортицы отражают:</a:t>
            </a:r>
          </a:p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ДТ 10, 41,43 КТ 10,41,43 Отражен зачет недостач в счет выявленных излишков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5658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14400" y="274638"/>
            <a:ext cx="7772400" cy="490066"/>
          </a:xfrm>
          <a:prstGeom prst="rect">
            <a:avLst/>
          </a:prstGeom>
        </p:spPr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0565141"/>
              </p:ext>
            </p:extLst>
          </p:nvPr>
        </p:nvGraphicFramePr>
        <p:xfrm>
          <a:off x="395536" y="836712"/>
          <a:ext cx="8424936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1296144"/>
                <a:gridCol w="1152128"/>
                <a:gridCol w="15841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хозяйственной операции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Выявлена сумма недостачи  товара при проведении инвентаризации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Списаны нормы естественной убыли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Отнесены суммы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недостач на виновное лицо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73.2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Оплачена</a:t>
                      </a:r>
                      <a:r>
                        <a:rPr lang="ru-RU" sz="28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28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кассу  сумма недостач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73.2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6031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772400" cy="77787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Нормативные документы, регламентирующие порядок проведения инвентаризации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5324" y="2541677"/>
            <a:ext cx="864096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269875">
              <a:spcBef>
                <a:spcPts val="1800"/>
              </a:spcBef>
              <a:buFont typeface="+mj-lt"/>
              <a:buAutoNum type="arabicPeriod"/>
              <a:tabLst>
                <a:tab pos="68580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бухгалтерском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учете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06.12.2011 N 402-ФЗ.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Приказ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Минфина РФ от 31.10.2000 N 94н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Плана счетов бухгалтерского учета финансово-хозяйственной деятельности организаций и Инструкции по его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применению».</a:t>
            </a:r>
          </a:p>
          <a:p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Приказ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Минфина РФ от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13.01.2023 N 4н утвержден Федеральный стандарт бухгалтерского учета ФСБУ28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«Инвентаризация»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25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190E35-DE0F-491B-899E-B01C50DE64B5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75779" name="Прямоугольник 4"/>
          <p:cNvSpPr>
            <a:spLocks noChangeArrowheads="1"/>
          </p:cNvSpPr>
          <p:nvPr/>
        </p:nvSpPr>
        <p:spPr bwMode="auto">
          <a:xfrm>
            <a:off x="468313" y="333375"/>
            <a:ext cx="784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ru-RU" altLang="ru-RU" sz="2800" b="1" dirty="0" smtClean="0">
                <a:cs typeface="Times New Roman" pitchFamily="18" charset="0"/>
              </a:rPr>
              <a:t>1</a:t>
            </a:r>
            <a:r>
              <a:rPr lang="ru-RU" altLang="ru-RU" sz="2800" b="1" dirty="0">
                <a:cs typeface="Times New Roman" pitchFamily="18" charset="0"/>
              </a:rPr>
              <a:t>. </a:t>
            </a:r>
            <a:r>
              <a:rPr lang="ru-RU" altLang="ru-RU" sz="2800" b="1" dirty="0" smtClean="0">
                <a:cs typeface="Times New Roman" pitchFamily="18" charset="0"/>
              </a:rPr>
              <a:t>Понятие инвентаризации, </a:t>
            </a:r>
            <a:r>
              <a:rPr lang="ru-RU" altLang="ru-RU" sz="2800" b="1" dirty="0">
                <a:cs typeface="Times New Roman" pitchFamily="18" charset="0"/>
              </a:rPr>
              <a:t>задачи, виды </a:t>
            </a:r>
            <a:endParaRPr lang="ru-RU" altLang="ru-RU" sz="2800" dirty="0"/>
          </a:p>
        </p:txBody>
      </p:sp>
      <p:sp>
        <p:nvSpPr>
          <p:cNvPr id="75780" name="Прямоугольник 5"/>
          <p:cNvSpPr>
            <a:spLocks noChangeArrowheads="1"/>
          </p:cNvSpPr>
          <p:nvPr/>
        </p:nvSpPr>
        <p:spPr bwMode="auto">
          <a:xfrm>
            <a:off x="323850" y="1125538"/>
            <a:ext cx="8424863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/>
            <a:r>
              <a:rPr lang="ru-RU" altLang="ru-RU" b="1" dirty="0"/>
              <a:t>Инвентариза́ция</a:t>
            </a:r>
            <a:r>
              <a:rPr lang="ru-RU" altLang="ru-RU" dirty="0"/>
              <a:t> — это проверка наличия имущества организации и состояния её финансовых обязательств на определённую дату путём сличения фактических данных с данными бухгалтерского учёта.</a:t>
            </a:r>
          </a:p>
        </p:txBody>
      </p:sp>
      <p:pic>
        <p:nvPicPr>
          <p:cNvPr id="75781" name="Picture 6" descr="http://buh.ru/upload/materials/e51/e516e442cf9d6f24e2568877be5384f8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852738"/>
            <a:ext cx="2970212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510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"/>
          <p:cNvSpPr>
            <a:spLocks noChangeArrowheads="1"/>
          </p:cNvSpPr>
          <p:nvPr/>
        </p:nvSpPr>
        <p:spPr bwMode="auto">
          <a:xfrm>
            <a:off x="250825" y="966788"/>
            <a:ext cx="8569325" cy="5448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>
              <a:tabLst>
                <a:tab pos="292100" algn="l"/>
                <a:tab pos="6302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292100" algn="l"/>
                <a:tab pos="6302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292100" algn="l"/>
                <a:tab pos="6302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292100" algn="l"/>
                <a:tab pos="6302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292100" algn="l"/>
                <a:tab pos="6302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  <a:tab pos="6302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  <a:tab pos="6302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  <a:tab pos="6302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  <a:tab pos="6302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spcBef>
                <a:spcPts val="600"/>
              </a:spcBef>
              <a:buFont typeface="Franklin Gothic Book" pitchFamily="34" charset="0"/>
              <a:buAutoNum type="arabicPeriod"/>
            </a:pPr>
            <a:r>
              <a:rPr lang="ru-RU" altLang="ru-RU" sz="1700" b="1" dirty="0">
                <a:ea typeface="Calibri" pitchFamily="34" charset="0"/>
                <a:cs typeface="Times New Roman" pitchFamily="18" charset="0"/>
              </a:rPr>
              <a:t>Выявление фактического наличия</a:t>
            </a:r>
            <a:r>
              <a:rPr lang="ru-RU" altLang="ru-RU" sz="1700" dirty="0">
                <a:ea typeface="Calibri" pitchFamily="34" charset="0"/>
                <a:cs typeface="Times New Roman" pitchFamily="18" charset="0"/>
              </a:rPr>
              <a:t> основных средств, товарно-материальных ценностей и денежных средств, ценных бумаг, а также объемов незавершенного производства в натуре.</a:t>
            </a:r>
          </a:p>
          <a:p>
            <a:pPr algn="just">
              <a:spcBef>
                <a:spcPts val="600"/>
              </a:spcBef>
              <a:buFont typeface="Franklin Gothic Book" pitchFamily="34" charset="0"/>
              <a:buAutoNum type="arabicPeriod"/>
            </a:pPr>
            <a:r>
              <a:rPr lang="ru-RU" altLang="ru-RU" sz="1700" b="1" dirty="0">
                <a:ea typeface="Calibri" pitchFamily="34" charset="0"/>
                <a:cs typeface="Times New Roman" pitchFamily="18" charset="0"/>
              </a:rPr>
              <a:t>Контроль за сохранностью </a:t>
            </a:r>
            <a:r>
              <a:rPr lang="ru-RU" altLang="ru-RU" sz="1700" dirty="0">
                <a:ea typeface="Calibri" pitchFamily="34" charset="0"/>
                <a:cs typeface="Times New Roman" pitchFamily="18" charset="0"/>
              </a:rPr>
              <a:t>товарно-материальных ценностей и денежных средств путем сопоставления фактического наличия с данными бухгалтерского учета.</a:t>
            </a:r>
          </a:p>
          <a:p>
            <a:pPr algn="just">
              <a:spcBef>
                <a:spcPts val="600"/>
              </a:spcBef>
              <a:buFont typeface="Franklin Gothic Book" pitchFamily="34" charset="0"/>
              <a:buAutoNum type="arabicPeriod"/>
            </a:pPr>
            <a:r>
              <a:rPr lang="ru-RU" altLang="ru-RU" sz="1700" dirty="0">
                <a:ea typeface="Calibri" pitchFamily="34" charset="0"/>
                <a:cs typeface="Times New Roman" pitchFamily="18" charset="0"/>
              </a:rPr>
              <a:t>Выявление товарно-материальных ценностей, потерявших свое первоначальное качество, </a:t>
            </a:r>
            <a:r>
              <a:rPr lang="ru-RU" altLang="ru-RU" sz="1700" b="1" dirty="0">
                <a:ea typeface="Calibri" pitchFamily="34" charset="0"/>
                <a:cs typeface="Times New Roman" pitchFamily="18" charset="0"/>
              </a:rPr>
              <a:t>не отвечающих стандартам качества</a:t>
            </a:r>
            <a:r>
              <a:rPr lang="ru-RU" altLang="ru-RU" sz="1700" dirty="0">
                <a:ea typeface="Calibri" pitchFamily="34" charset="0"/>
                <a:cs typeface="Times New Roman" pitchFamily="18" charset="0"/>
              </a:rPr>
              <a:t>, техническим условиям и т.п.</a:t>
            </a:r>
          </a:p>
          <a:p>
            <a:pPr algn="just">
              <a:spcBef>
                <a:spcPts val="600"/>
              </a:spcBef>
              <a:buFont typeface="Franklin Gothic Book" pitchFamily="34" charset="0"/>
              <a:buAutoNum type="arabicPeriod"/>
            </a:pPr>
            <a:r>
              <a:rPr lang="ru-RU" altLang="ru-RU" sz="1700" b="1" dirty="0">
                <a:ea typeface="Calibri" pitchFamily="34" charset="0"/>
                <a:cs typeface="Times New Roman" pitchFamily="18" charset="0"/>
              </a:rPr>
              <a:t>Выявление сверхнормативных и неиспользуемых</a:t>
            </a:r>
            <a:r>
              <a:rPr lang="ru-RU" altLang="ru-RU" sz="1700" dirty="0">
                <a:ea typeface="Calibri" pitchFamily="34" charset="0"/>
                <a:cs typeface="Times New Roman" pitchFamily="18" charset="0"/>
              </a:rPr>
              <a:t> материальных ценностей с целью последующей реализации.</a:t>
            </a:r>
          </a:p>
          <a:p>
            <a:pPr algn="just">
              <a:spcBef>
                <a:spcPts val="600"/>
              </a:spcBef>
              <a:buFont typeface="Franklin Gothic Book" pitchFamily="34" charset="0"/>
              <a:buAutoNum type="arabicPeriod"/>
            </a:pPr>
            <a:r>
              <a:rPr lang="ru-RU" altLang="ru-RU" sz="1700" b="1" dirty="0">
                <a:ea typeface="Calibri" pitchFamily="34" charset="0"/>
                <a:cs typeface="Times New Roman" pitchFamily="18" charset="0"/>
              </a:rPr>
              <a:t>Проверка соблюдения правил и условий хранения</a:t>
            </a:r>
            <a:r>
              <a:rPr lang="ru-RU" altLang="ru-RU" sz="1700" dirty="0">
                <a:ea typeface="Calibri" pitchFamily="34" charset="0"/>
                <a:cs typeface="Times New Roman" pitchFamily="18" charset="0"/>
              </a:rPr>
              <a:t> материальных ценностей и денежных средств, а также правил содержания и</a:t>
            </a:r>
            <a:r>
              <a:rPr lang="ru-RU" altLang="ru-RU" sz="1700" b="1" dirty="0"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1700" dirty="0">
                <a:ea typeface="Calibri" pitchFamily="34" charset="0"/>
                <a:cs typeface="Times New Roman" pitchFamily="18" charset="0"/>
              </a:rPr>
              <a:t>эксплуатации машин, оборудования и других основных средств.</a:t>
            </a:r>
          </a:p>
          <a:p>
            <a:pPr algn="just">
              <a:spcBef>
                <a:spcPts val="600"/>
              </a:spcBef>
              <a:buFont typeface="Franklin Gothic Book" pitchFamily="34" charset="0"/>
              <a:buAutoNum type="arabicPeriod"/>
            </a:pPr>
            <a:r>
              <a:rPr lang="ru-RU" altLang="ru-RU" sz="1700" b="1" dirty="0">
                <a:ea typeface="Calibri" pitchFamily="34" charset="0"/>
                <a:cs typeface="Times New Roman" pitchFamily="18" charset="0"/>
              </a:rPr>
              <a:t>Проверка реальной стоимости</a:t>
            </a:r>
            <a:r>
              <a:rPr lang="ru-RU" altLang="ru-RU" sz="1700" dirty="0">
                <a:ea typeface="Calibri" pitchFamily="34" charset="0"/>
                <a:cs typeface="Times New Roman" pitchFamily="18" charset="0"/>
              </a:rPr>
              <a:t> учтенных на балансе товарно-материальных ценностей, сумм денежных средств в кассе, на расчетном счете, на валютном счете, других счетах, денежных средств в пути, незавершенного производства, расходов будущих периодов, резервов предстоящих расходов и</a:t>
            </a:r>
            <a:r>
              <a:rPr lang="ru-RU" altLang="ru-RU" sz="1700" dirty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платежей, дебиторской задолженности (расчетов с покупателями, по вексе­лям полученным и др.), кредиторской задолженности (постав­щикам материалов, банкам, по векселям выданным, по налогам финансовым органам и др.) и других статей баланса.</a:t>
            </a:r>
            <a:endParaRPr lang="ru-RU" altLang="ru-RU" sz="17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49287" y="332656"/>
            <a:ext cx="7772400" cy="56197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Задачи инвентаризации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782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5024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88640"/>
            <a:ext cx="8892480" cy="6408712"/>
          </a:xfrm>
        </p:spPr>
        <p:txBody>
          <a:bodyPr>
            <a:normAutofit fontScale="25000" lnSpcReduction="20000"/>
          </a:bodyPr>
          <a:lstStyle/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9600" b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15. Проведение инвентаризации обязательно в случаях, установленных законодательством Российской Федерации, а также в следующих случаях:</a:t>
            </a:r>
            <a:endParaRPr lang="ru-RU" sz="9600" b="1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7200" dirty="0">
                <a:latin typeface="Times New Roman"/>
                <a:ea typeface="Calibri"/>
                <a:cs typeface="Times New Roman"/>
              </a:rPr>
              <a:t>а) при составлении годовой бухгалтерской (финансовой) отчетности. Экономический субъект вправе проводить инвентаризацию библиотечных фондов один раз в пять лет, иных основных средств – один раз в три года;</a:t>
            </a:r>
            <a:endParaRPr lang="ru-RU" sz="7200" dirty="0">
              <a:latin typeface="Calibri"/>
              <a:ea typeface="Calibri"/>
              <a:cs typeface="Times New Roman"/>
            </a:endParaRPr>
          </a:p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7200" dirty="0">
                <a:latin typeface="Times New Roman"/>
                <a:ea typeface="Calibri"/>
                <a:cs typeface="Times New Roman"/>
              </a:rPr>
              <a:t>б) при передаче (возврате) активов экономического субъекта, имущественного комплекса (за исключением обычной деятельности экономического субъекта) в аренду, управление, безвозмездное пользование, а также при отчуждении активов экономического субъекта;</a:t>
            </a:r>
            <a:endParaRPr lang="ru-RU" sz="7200" dirty="0">
              <a:latin typeface="Calibri"/>
              <a:ea typeface="Calibri"/>
              <a:cs typeface="Times New Roman"/>
            </a:endParaRPr>
          </a:p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7200" dirty="0">
                <a:latin typeface="Times New Roman"/>
                <a:ea typeface="Calibri"/>
                <a:cs typeface="Times New Roman"/>
              </a:rPr>
              <a:t>в) при смене работника, на которого возложена материальная ответственность;</a:t>
            </a:r>
            <a:endParaRPr lang="ru-RU" sz="7200" dirty="0">
              <a:latin typeface="Calibri"/>
              <a:ea typeface="Calibri"/>
              <a:cs typeface="Times New Roman"/>
            </a:endParaRPr>
          </a:p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7200" dirty="0">
                <a:latin typeface="Times New Roman"/>
                <a:ea typeface="Calibri"/>
                <a:cs typeface="Times New Roman"/>
              </a:rPr>
              <a:t>г) при смене руководителя коллектива (бригадира), при выбытии из коллектива (бригады) более 50 процентов его членов, а также по требованию одного или нескольких членов коллектива (бригады) (при коллективной (бригадной) материальной ответственности);</a:t>
            </a:r>
            <a:endParaRPr lang="ru-RU" sz="7200" dirty="0">
              <a:latin typeface="Calibri"/>
              <a:ea typeface="Calibri"/>
              <a:cs typeface="Times New Roman"/>
            </a:endParaRPr>
          </a:p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7200" dirty="0">
                <a:latin typeface="Times New Roman"/>
                <a:ea typeface="Calibri"/>
                <a:cs typeface="Times New Roman"/>
              </a:rPr>
              <a:t>д) при установлении факта утраты или порчи (повреждения) активов;</a:t>
            </a:r>
            <a:endParaRPr lang="ru-RU" sz="7200" dirty="0">
              <a:latin typeface="Calibri"/>
              <a:ea typeface="Calibri"/>
              <a:cs typeface="Times New Roman"/>
            </a:endParaRPr>
          </a:p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7200" dirty="0">
                <a:latin typeface="Times New Roman"/>
                <a:ea typeface="Calibri"/>
                <a:cs typeface="Times New Roman"/>
              </a:rPr>
              <a:t>е) в случае пожара, аварии, стихийного бедствия, а также иного бедствия, в результате которого сложилась чрезвычайная ситуация;</a:t>
            </a:r>
            <a:endParaRPr lang="ru-RU" sz="7200" dirty="0">
              <a:latin typeface="Calibri"/>
              <a:ea typeface="Calibri"/>
              <a:cs typeface="Times New Roman"/>
            </a:endParaRPr>
          </a:p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7200" dirty="0">
                <a:latin typeface="Times New Roman"/>
                <a:ea typeface="Calibri"/>
                <a:cs typeface="Times New Roman"/>
              </a:rPr>
              <a:t>ж) при реорганизации организации, за исключением случаев реорганизации в форме преобразования;</a:t>
            </a:r>
            <a:endParaRPr lang="ru-RU" sz="7200" dirty="0">
              <a:latin typeface="Calibri"/>
              <a:ea typeface="Calibri"/>
              <a:cs typeface="Times New Roman"/>
            </a:endParaRPr>
          </a:p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7200" dirty="0">
                <a:latin typeface="Times New Roman"/>
                <a:ea typeface="Calibri"/>
                <a:cs typeface="Times New Roman"/>
              </a:rPr>
              <a:t>з) при ликвидации организации.</a:t>
            </a:r>
            <a:endParaRPr lang="ru-RU" sz="7200" dirty="0">
              <a:latin typeface="Calibri"/>
              <a:ea typeface="Calibri"/>
              <a:cs typeface="Times New Roman"/>
            </a:endParaRPr>
          </a:p>
          <a:p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091399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86815" y="188640"/>
            <a:ext cx="8218487" cy="56197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Виды инвентаризации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30354B-E6E1-4163-BE0A-22F60F0C291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0825" y="981075"/>
            <a:ext cx="8569325" cy="50937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9525">
              <a:spcBef>
                <a:spcPts val="600"/>
              </a:spcBef>
              <a:defRPr/>
            </a:pPr>
            <a:r>
              <a:rPr lang="ru-RU" sz="2000" b="1" i="1" dirty="0" smtClean="0"/>
              <a:t>1.По охвату имущества:</a:t>
            </a:r>
            <a:endParaRPr lang="ru-RU" sz="2000" b="1" i="1" dirty="0"/>
          </a:p>
          <a:p>
            <a:pPr marL="457200" indent="-9525" algn="just">
              <a:spcBef>
                <a:spcPts val="600"/>
              </a:spcBef>
              <a:defRPr/>
            </a:pPr>
            <a:r>
              <a:rPr lang="ru-RU" sz="2000" dirty="0"/>
              <a:t>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Полная проводится перед составлением годового отчета, при аудиторской проверке или ревизии и охватывает  все МЦ, ДС и расчетные отношения с другими организациями и лицам.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9525">
              <a:spcBef>
                <a:spcPts val="600"/>
              </a:spcBef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частичные охватывает часть средств организации.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9525">
              <a:spcBef>
                <a:spcPts val="1800"/>
              </a:spcBef>
              <a:defRPr/>
            </a:pPr>
            <a:r>
              <a:rPr lang="ru-RU" sz="2000" b="1" i="1" dirty="0" smtClean="0"/>
              <a:t>2</a:t>
            </a:r>
            <a:r>
              <a:rPr lang="ru-RU" sz="2000" b="1" i="1" dirty="0"/>
              <a:t>. По назначению:</a:t>
            </a:r>
          </a:p>
          <a:p>
            <a:pPr marL="457200" indent="-9525">
              <a:spcBef>
                <a:spcPts val="600"/>
              </a:spcBef>
              <a:defRPr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Плановые проводятся по графику в указанные сроки, утвержденные руководителем организации.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7675">
              <a:spcBef>
                <a:spcPts val="600"/>
              </a:spcBef>
              <a:defRPr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внеплановые; проводятся не по плану, а в силу сложившихся обстоятельств. (при передаче дел МОЛ, после стихийных бедствий, хищений).</a:t>
            </a:r>
          </a:p>
          <a:p>
            <a:pPr marL="447675">
              <a:spcBef>
                <a:spcPts val="600"/>
              </a:spcBef>
              <a:defRPr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повторные; проводится , если возникли сомнения в достоверности., объективности, качестве проведенной инвентаризации.</a:t>
            </a:r>
          </a:p>
          <a:p>
            <a:pPr marL="447675">
              <a:spcBef>
                <a:spcPts val="600"/>
              </a:spcBef>
              <a:defRPr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контрольная.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10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980728"/>
            <a:ext cx="7834064" cy="5039072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84784"/>
            <a:ext cx="820891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9525">
              <a:spcBef>
                <a:spcPts val="1800"/>
              </a:spcBef>
              <a:defRPr/>
            </a:pPr>
            <a:endParaRPr lang="ru-RU" sz="2000" b="1" i="1" dirty="0" smtClean="0">
              <a:solidFill>
                <a:prstClr val="black"/>
              </a:solidFill>
            </a:endParaRPr>
          </a:p>
          <a:p>
            <a:pPr marL="457200" lvl="0" indent="-9525">
              <a:spcBef>
                <a:spcPts val="1800"/>
              </a:spcBef>
              <a:defRPr/>
            </a:pPr>
            <a:r>
              <a:rPr lang="ru-RU" sz="2000" b="1" i="1" dirty="0" smtClean="0">
                <a:solidFill>
                  <a:prstClr val="black"/>
                </a:solidFill>
              </a:rPr>
              <a:t>3</a:t>
            </a:r>
            <a:r>
              <a:rPr lang="ru-RU" sz="2000" b="1" i="1" dirty="0">
                <a:solidFill>
                  <a:prstClr val="black"/>
                </a:solidFill>
              </a:rPr>
              <a:t>. По методу проведения:</a:t>
            </a:r>
          </a:p>
          <a:p>
            <a:pPr marL="457200" lvl="0" indent="-9525">
              <a:spcBef>
                <a:spcPts val="600"/>
              </a:spcBef>
              <a:defRPr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ыборочные у конкретного МОЛ проверяют только некоторые ценности.;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90575" lvl="0" indent="-342900">
              <a:spcBef>
                <a:spcPts val="600"/>
              </a:spcBef>
              <a:buFontTx/>
              <a:buChar char="-"/>
              <a:defRPr/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сплошные. Проводятся одновременно во всех структурных подразделениях предприятия.</a:t>
            </a:r>
          </a:p>
          <a:p>
            <a:pPr marL="790575" lvl="0" indent="-342900">
              <a:spcBef>
                <a:spcPts val="600"/>
              </a:spcBef>
              <a:buFontTx/>
              <a:buChar char="-"/>
              <a:defRPr/>
            </a:pP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9525">
              <a:spcBef>
                <a:spcPts val="1800"/>
              </a:spcBef>
              <a:defRPr/>
            </a:pPr>
            <a:r>
              <a:rPr lang="ru-RU" sz="2000" b="1" i="1" dirty="0">
                <a:solidFill>
                  <a:prstClr val="black"/>
                </a:solidFill>
              </a:rPr>
              <a:t>4. По результатам предыдущей инвентаризации:</a:t>
            </a:r>
          </a:p>
          <a:p>
            <a:pPr marL="457200" lvl="0" indent="-9525">
              <a:spcBef>
                <a:spcPts val="600"/>
              </a:spcBef>
              <a:defRPr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повторная;</a:t>
            </a:r>
          </a:p>
          <a:p>
            <a:pPr marL="457200" lvl="0" indent="-9525">
              <a:spcBef>
                <a:spcPts val="600"/>
              </a:spcBef>
              <a:defRPr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дополнительная.</a:t>
            </a:r>
          </a:p>
          <a:p>
            <a:pPr lvl="0">
              <a:spcBef>
                <a:spcPts val="600"/>
              </a:spcBef>
              <a:defRPr/>
            </a:pPr>
            <a:endParaRPr lang="ru-RU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680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8291264" cy="5615136"/>
          </a:xfrm>
        </p:spPr>
        <p:txBody>
          <a:bodyPr>
            <a:normAutofit fontScale="62500" lnSpcReduction="20000"/>
          </a:bodyPr>
          <a:lstStyle/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5.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Сведения о фактическом наличии объектов инвентаризации, сопоставление их с данными регистров бухгалтерского учета, результаты инвентаризации подлежат оформлению документами (в частности, инвентаризационные описи, акты инвентаризации, сличительные ведомости)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(далее – документы инвентаризации). Допускается применение документов, в которых объединены показатели документов, содержащих сведения о фактическом наличии объектов инвентаризации, и документов, содержащих результаты инвентаризации.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R="9017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6. </a:t>
            </a:r>
            <a:r>
              <a:rPr lang="ru-RU" sz="28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Документы инвентаризации составляются, хранятся и исправляются в соответствии с требованиями, установленными для первичных учетных документов и регистров бухгалтерского учета Федеральным законом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от 6 декабря 2011 г. № 402‑ФЗ «О бухгалтерском учете» (Собрание законодательства Российской Федерации, 2011, № 50, ст. 7344; 2022, № 50, ст. 8792) (далее – Федеральный закон «О бухгалтерском учете») и Федеральным стандартом бухгалтерского учета ФСБУ 27/2021 «Документы и документооборот в бухгалтерском учете», утвержденным приказом Министерства финансов Российской Федерации от 16 апреля 2021 г. № 62н (зарегистрирован Министерством юстиции Российской Федерации 7 июня 2021 г., регистрационный № 63814) с учетом положений Стандарта.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/>
                <a:ea typeface="Calibri"/>
                <a:cs typeface="Times New Roman"/>
              </a:rPr>
              <a:t>С изменением, внесенным приказом Министерства финансов Российской Федерации от 23 декабря 2021 г. № 224н (зарегистрирован Министерством юстиции Российской Федерации 28 января 2022 г., регистрационный № 67044).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7294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68313" y="274638"/>
            <a:ext cx="8218487" cy="561975"/>
          </a:xfrm>
        </p:spPr>
        <p:txBody>
          <a:bodyPr/>
          <a:lstStyle/>
          <a:p>
            <a:pPr algn="ctr">
              <a:spcBef>
                <a:spcPts val="1800"/>
              </a:spcBef>
              <a:defRPr/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2. Этапы проведения инвентаризации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0ECC7A-571F-48E1-9B06-93D24F824203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0825" y="981075"/>
            <a:ext cx="8569325" cy="8159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904875" indent="-457200">
              <a:spcBef>
                <a:spcPts val="600"/>
              </a:spcBef>
              <a:defRPr/>
            </a:pPr>
            <a:endParaRPr lang="ru-RU" b="1" dirty="0"/>
          </a:p>
          <a:p>
            <a:pPr marL="790575" indent="-342900">
              <a:spcBef>
                <a:spcPts val="600"/>
              </a:spcBef>
              <a:buFontTx/>
              <a:buAutoNum type="arabicPeriod"/>
              <a:defRPr/>
            </a:pPr>
            <a:endParaRPr lang="ru-RU" sz="1800" dirty="0"/>
          </a:p>
        </p:txBody>
      </p:sp>
      <p:sp>
        <p:nvSpPr>
          <p:cNvPr id="80901" name="Прямоугольник 6"/>
          <p:cNvSpPr>
            <a:spLocks noChangeArrowheads="1"/>
          </p:cNvSpPr>
          <p:nvPr/>
        </p:nvSpPr>
        <p:spPr bwMode="auto">
          <a:xfrm>
            <a:off x="323850" y="1125538"/>
            <a:ext cx="8424863" cy="446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Aft>
                <a:spcPts val="1200"/>
              </a:spcAft>
            </a:pPr>
            <a:r>
              <a:rPr lang="ru-RU" altLang="ru-RU" dirty="0"/>
              <a:t>1. </a:t>
            </a:r>
            <a:r>
              <a:rPr lang="ru-RU" altLang="ru-RU" b="1" dirty="0"/>
              <a:t>Подготовительный этап</a:t>
            </a:r>
            <a:r>
              <a:rPr lang="ru-RU" altLang="ru-RU" dirty="0"/>
              <a:t>, в том числе формирование инвентаризационной комиссии, подготовка приказа о проведении инвентаризации, определение сроков и видов активов и обязательств подлежащих инвентаризации.</a:t>
            </a:r>
          </a:p>
          <a:p>
            <a:pPr>
              <a:spcAft>
                <a:spcPts val="1200"/>
              </a:spcAft>
            </a:pPr>
            <a:r>
              <a:rPr lang="ru-RU" altLang="ru-RU" dirty="0"/>
              <a:t>2. </a:t>
            </a:r>
            <a:r>
              <a:rPr lang="ru-RU" altLang="ru-RU" b="1" dirty="0"/>
              <a:t>Проверка</a:t>
            </a:r>
            <a:r>
              <a:rPr lang="ru-RU" altLang="ru-RU" dirty="0"/>
              <a:t>, т.е. выявление  фактического наличия объектов инвентаризации (активов, обязательств), составление инвентаризационной ведомости и сопоставление  результатов с данными бухгалтерского учета, составление сличительных ведомостей при выявлении расхождений.</a:t>
            </a:r>
          </a:p>
          <a:p>
            <a:pPr>
              <a:spcAft>
                <a:spcPts val="1200"/>
              </a:spcAft>
            </a:pPr>
            <a:r>
              <a:rPr lang="ru-RU" altLang="ru-RU" dirty="0"/>
              <a:t>3. </a:t>
            </a:r>
            <a:r>
              <a:rPr lang="ru-RU" altLang="ru-RU" b="1" dirty="0"/>
              <a:t>Отражение результатов инвентаризации </a:t>
            </a:r>
            <a:r>
              <a:rPr lang="ru-RU" altLang="ru-RU" dirty="0"/>
              <a:t>в бухгалтерском учете.</a:t>
            </a:r>
          </a:p>
        </p:txBody>
      </p:sp>
    </p:spTree>
    <p:extLst>
      <p:ext uri="{BB962C8B-B14F-4D97-AF65-F5344CB8AC3E}">
        <p14:creationId xmlns:p14="http://schemas.microsoft.com/office/powerpoint/2010/main" val="1091498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226</TotalTime>
  <Words>1340</Words>
  <Application>Microsoft Office PowerPoint</Application>
  <PresentationFormat>Экран (4:3)</PresentationFormat>
  <Paragraphs>146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Справедливость</vt:lpstr>
      <vt:lpstr>Тема  «Инвентаризация материальных ценностей»</vt:lpstr>
      <vt:lpstr>Нормативные документы, регламентирующие порядок проведения инвентаризации</vt:lpstr>
      <vt:lpstr>Презентация PowerPoint</vt:lpstr>
      <vt:lpstr>Задачи инвентаризации</vt:lpstr>
      <vt:lpstr>    </vt:lpstr>
      <vt:lpstr>Виды инвентаризации</vt:lpstr>
      <vt:lpstr> </vt:lpstr>
      <vt:lpstr>Презентация PowerPoint</vt:lpstr>
      <vt:lpstr>2. Этапы проведения инвентаризации</vt:lpstr>
      <vt:lpstr>Виды инвентаризационных комиссий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Отражение в учете пересортицы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Инвентаризация</dc:title>
  <dc:creator>Немцова Н.В.</dc:creator>
  <cp:lastModifiedBy>Image&amp;Matros ®</cp:lastModifiedBy>
  <cp:revision>30</cp:revision>
  <dcterms:created xsi:type="dcterms:W3CDTF">2016-10-19T05:14:16Z</dcterms:created>
  <dcterms:modified xsi:type="dcterms:W3CDTF">2025-09-18T09:07:55Z</dcterms:modified>
</cp:coreProperties>
</file>