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59" r:id="rId5"/>
    <p:sldId id="262" r:id="rId6"/>
    <p:sldId id="261" r:id="rId7"/>
    <p:sldId id="273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30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CF7"/>
    <a:srgbClr val="CEE1F2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-1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005BA-0ACA-4660-AC29-0A8335A28B1F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DA26B-2B96-4A6C-B789-4E6BE0929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9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7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2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9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5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3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8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8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2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6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1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4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17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E288-43C1-4D07-BBE8-980EDB906BE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5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dact.ru/law/federalnyi-zakon-ot-29122012-n-273-fz-ob/glava-3/statia-28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grokolledg.uralschool.ru/?section_id=637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607" y="265176"/>
            <a:ext cx="11508827" cy="586545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молодежной политики Свердловской области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«Красноуфимский аграрный колледж»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6386" y="1206107"/>
            <a:ext cx="11103654" cy="107475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Номинация «Наставник </a:t>
            </a:r>
            <a:r>
              <a:rPr lang="ru-RU" dirty="0">
                <a:latin typeface="Times New Roman"/>
                <a:ea typeface="Times New Roman"/>
              </a:rPr>
              <a:t>– ориентир в профессиональном становлении»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400" y="2236377"/>
            <a:ext cx="11026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/>
                <a:ea typeface="Calibri"/>
              </a:rPr>
              <a:t>« Инновационная </a:t>
            </a:r>
            <a:r>
              <a:rPr lang="ru-RU" sz="2400" dirty="0">
                <a:latin typeface="Times New Roman"/>
                <a:ea typeface="Calibri"/>
              </a:rPr>
              <a:t>практика наставничества-</a:t>
            </a:r>
            <a:r>
              <a:rPr lang="ru-RU" sz="2400" b="1" dirty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 универсальная технология передачи опыта через деловое общение участников образовательного </a:t>
            </a:r>
            <a:r>
              <a:rPr lang="ru-RU" sz="2400" dirty="0" smtClean="0">
                <a:latin typeface="Times New Roman"/>
                <a:ea typeface="Times New Roman"/>
              </a:rPr>
              <a:t>процесса»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7720" y="4624405"/>
            <a:ext cx="705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Валерьевна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8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6E0A54-A241-F49D-9419-65AF9D6F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887"/>
            <a:ext cx="10515600" cy="204608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деятельности: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Диагностика затруднений молодого педагога и выбор форм организации обучения и воспитания, и оказание необходимой помощи на основе анализа выявленных потребностей.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Посещение уроков молодого педагога и определение способов повышения их эффективности.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Ознакомление молодого педагога с основными направлениями и формами активизации познавательной, научно-исследовательской деятельности обучающихся во внеурочное время (олимпиады, смотры, предметные недели, и др.).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Демонстрация молодому педагогу опыта успешной педагогической деятельности.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мониторинга и рефлексии эффективности совместной деятельности.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26AAD9-1DA8-0A59-C081-612DBC1F6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3489"/>
            <a:ext cx="10515600" cy="421891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ts val="1370"/>
              </a:lnSpc>
              <a:spcAft>
                <a:spcPts val="800"/>
              </a:spcAft>
              <a:buNone/>
            </a:pPr>
            <a:r>
              <a:rPr lang="ru-RU" sz="5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</a:t>
            </a:r>
            <a:endParaRPr lang="ru-RU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8001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1.Высокий уровень включенности молодых специалистов и новых педагогов</a:t>
            </a:r>
            <a:r>
              <a:rPr lang="ru-RU" sz="5000" spc="-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педагогическую работу и культурную жизнь образовательной</a:t>
            </a:r>
            <a:r>
              <a:rPr lang="ru-RU" sz="5000" spc="-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908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2.Усиление уверенности в собственных силах и развитие личного творческого и педагогического</a:t>
            </a:r>
            <a:r>
              <a:rPr lang="ru-RU" sz="5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потенциала.</a:t>
            </a:r>
            <a:endParaRPr lang="ru-RU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3.Улучшение психологического климата в образовательной</a:t>
            </a:r>
            <a:r>
              <a:rPr lang="ru-RU" sz="5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6924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4.Повышение уровня удовлетворенности собственной работой и</a:t>
            </a:r>
            <a:r>
              <a:rPr lang="ru-RU" sz="5000" spc="-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психоэмоционального состояния</a:t>
            </a:r>
            <a:r>
              <a:rPr lang="ru-RU" sz="5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специалистов.</a:t>
            </a:r>
            <a:endParaRPr lang="ru-RU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3655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5.Рост числа специалистов, желающих продолжить свою работу в данном коллективе образовательного</a:t>
            </a:r>
            <a:r>
              <a:rPr lang="ru-RU" sz="5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учреждения.</a:t>
            </a:r>
            <a:endParaRPr lang="ru-RU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61925" indent="0" algn="just">
              <a:lnSpc>
                <a:spcPct val="107000"/>
              </a:lnSpc>
              <a:spcBef>
                <a:spcPts val="325"/>
              </a:spcBef>
              <a:spcAft>
                <a:spcPts val="800"/>
              </a:spcAft>
              <a:buNone/>
            </a:pP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6.Качественный рост успеваемости и улучшение поведения обучающихся, увеличение числа участников во внеурочных мероприятиях.</a:t>
            </a:r>
            <a:endParaRPr lang="ru-RU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7.Сокращение числа конфликтов с педагогическим и родительским</a:t>
            </a:r>
            <a:r>
              <a:rPr lang="ru-RU" sz="50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сообществами.</a:t>
            </a:r>
            <a:endParaRPr lang="ru-RU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028700" indent="0" algn="just">
              <a:lnSpc>
                <a:spcPct val="100000"/>
              </a:lnSpc>
              <a:spcBef>
                <a:spcPts val="5"/>
              </a:spcBef>
              <a:spcAft>
                <a:spcPts val="800"/>
              </a:spcAft>
              <a:buNone/>
            </a:pP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8.Рост числа собственных профессиональных работ (статей, исследований, методических практик молодого специалиста и т.</a:t>
            </a:r>
            <a:r>
              <a:rPr lang="ru-RU" sz="5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д.)</a:t>
            </a:r>
            <a:endParaRPr lang="ru-RU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Аттестация педагога на квалификационную категорию.</a:t>
            </a:r>
            <a:endParaRPr lang="ru-RU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53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DFC10C-421C-A396-62D9-BFF41024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2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AC79D3-B5F6-B267-2A6F-6E09F4048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881"/>
            <a:ext cx="10515600" cy="51810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профессиональных трудностей и способы их преодоления</a:t>
            </a:r>
          </a:p>
          <a:p>
            <a:pPr marL="0"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Вхождение в должность</a:t>
            </a:r>
          </a:p>
          <a:p>
            <a:pPr marL="0"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профессионального развития педагогического работника</a:t>
            </a:r>
          </a:p>
          <a:p>
            <a:pPr marL="0"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Посещение «Школы молодого педагога»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0977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A398E7-20BC-B67D-EECB-DBAE0C5D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95"/>
            <a:ext cx="10515600" cy="6609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B811A3-9B31-038F-75BC-765EEEA33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485"/>
            <a:ext cx="10515600" cy="490947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5F018E3A-CB8F-4A25-BA66-191304DC0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326246"/>
              </p:ext>
            </p:extLst>
          </p:nvPr>
        </p:nvGraphicFramePr>
        <p:xfrm>
          <a:off x="688063" y="960918"/>
          <a:ext cx="11045228" cy="561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1834">
                  <a:extLst>
                    <a:ext uri="{9D8B030D-6E8A-4147-A177-3AD203B41FA5}">
                      <a16:colId xmlns="" xmlns:a16="http://schemas.microsoft.com/office/drawing/2014/main" val="624068648"/>
                    </a:ext>
                  </a:extLst>
                </a:gridCol>
                <a:gridCol w="5993394">
                  <a:extLst>
                    <a:ext uri="{9D8B030D-6E8A-4147-A177-3AD203B41FA5}">
                      <a16:colId xmlns="" xmlns:a16="http://schemas.microsoft.com/office/drawing/2014/main" val="1900240573"/>
                    </a:ext>
                  </a:extLst>
                </a:gridCol>
              </a:tblGrid>
              <a:tr h="645333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оценки эффективности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8286001"/>
                  </a:ext>
                </a:extLst>
              </a:tr>
              <a:tr h="809673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успешно прошедших  промежуточную аттестацию,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7390970"/>
                  </a:ext>
                </a:extLst>
              </a:tr>
              <a:tr h="380768">
                <a:tc gridSpan="2"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Учебно-методическая деятельность 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0410696"/>
                  </a:ext>
                </a:extLst>
              </a:tr>
              <a:tr h="2138159">
                <a:tc rowSpan="2">
                  <a:txBody>
                    <a:bodyPr/>
                    <a:lstStyle/>
                    <a:p>
                      <a:pPr algn="just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педагога в конкурсе методической продукции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методических разработок среди преподавателей колледжа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«Контрольно-измерительные материалы к комплексному экзамену  по УД общепрофессионального цикла «Метрология, стандартизация и подтверждение качества электротехнических измерений»», 2021 год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5912237"/>
                  </a:ext>
                </a:extLst>
              </a:tr>
              <a:tr h="1538378">
                <a:tc vMerge="1">
                  <a:txBody>
                    <a:bodyPr/>
                    <a:lstStyle/>
                    <a:p>
                      <a:pPr algn="just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V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Областной конкурс методической поддержки учебного занятия среди профессиональных образовательных организаций, ГАПОУ СО «Экономико-технологический колледж», 2021 г.</a:t>
                      </a:r>
                    </a:p>
                    <a:p>
                      <a:pPr algn="just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8007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751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A398E7-20BC-B67D-EECB-DBAE0C5D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95"/>
            <a:ext cx="10515600" cy="6609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B811A3-9B31-038F-75BC-765EEEA33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485"/>
            <a:ext cx="10515600" cy="490947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5F018E3A-CB8F-4A25-BA66-191304DC0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202764"/>
              </p:ext>
            </p:extLst>
          </p:nvPr>
        </p:nvGraphicFramePr>
        <p:xfrm>
          <a:off x="688063" y="960919"/>
          <a:ext cx="11045228" cy="581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1834">
                  <a:extLst>
                    <a:ext uri="{9D8B030D-6E8A-4147-A177-3AD203B41FA5}">
                      <a16:colId xmlns="" xmlns:a16="http://schemas.microsoft.com/office/drawing/2014/main" val="624068648"/>
                    </a:ext>
                  </a:extLst>
                </a:gridCol>
                <a:gridCol w="5993394">
                  <a:extLst>
                    <a:ext uri="{9D8B030D-6E8A-4147-A177-3AD203B41FA5}">
                      <a16:colId xmlns="" xmlns:a16="http://schemas.microsoft.com/office/drawing/2014/main" val="1900240573"/>
                    </a:ext>
                  </a:extLst>
                </a:gridCol>
              </a:tblGrid>
              <a:tr h="34618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оценки эффективности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8286001"/>
                  </a:ext>
                </a:extLst>
              </a:tr>
              <a:tr h="114138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с докладом – представление  практических результатов  своей профессиональной деятельности и обмен опытом  с педагогическим сообществом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чтения – 2022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 «Применение ДОТ на образовательной платформе «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Сферум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7390970"/>
                  </a:ext>
                </a:extLst>
              </a:tr>
              <a:tr h="1061756">
                <a:tc rowSpan="2">
                  <a:txBody>
                    <a:bodyPr/>
                    <a:lstStyle/>
                    <a:p>
                      <a:pPr algn="just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Экспертная деятельность</a:t>
                      </a:r>
                    </a:p>
                    <a:p>
                      <a:pPr algn="just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творческих работ </a:t>
                      </a:r>
                    </a:p>
                    <a:p>
                      <a:pPr lvl="0" algn="just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СО Красноуфимского аграрного колледжа </a:t>
                      </a:r>
                    </a:p>
                    <a:p>
                      <a:pPr lvl="0" algn="just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«Новогодний Энергетик», 2021г.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5912237"/>
                  </a:ext>
                </a:extLst>
              </a:tr>
              <a:tr h="4841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8001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Классный час «Электрик – Профессия на всю жизнь!» , 2021 г.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8007643"/>
                  </a:ext>
                </a:extLst>
              </a:tr>
              <a:tr h="703414">
                <a:tc rowSpan="2">
                  <a:txBody>
                    <a:bodyPr/>
                    <a:lstStyle/>
                    <a:p>
                      <a:pPr algn="just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Организация и проведение профориентационных мероприятий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D34817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«Штрих-код», 14.10.2022 г. В рамках реализации регионального проекта «ПРОФСТАРТ»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6362614"/>
                  </a:ext>
                </a:extLst>
              </a:tr>
              <a:tr h="703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D34817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Областная онлайн олимпиада «Юный техник»,  28.10. 2022 г. 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D34817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2666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89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2430D8-77F1-E8C7-A089-6C4FE83D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176"/>
            <a:ext cx="10515600" cy="860080"/>
          </a:xfrm>
        </p:spPr>
        <p:txBody>
          <a:bodyPr>
            <a:normAutofit fontScale="90000"/>
          </a:bodyPr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реализации программы</a:t>
            </a:r>
            <a:b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внеурочная деятельность</a:t>
            </a:r>
            <a:r>
              <a:rPr lang="ru-RU" sz="4400" b="0" i="0" u="none" strike="noStrike" dirty="0">
                <a:effectLst/>
                <a:latin typeface="Arial" panose="020B0604020202020204" pitchFamily="34" charset="0"/>
              </a:rPr>
              <a:t/>
            </a:r>
            <a:br>
              <a:rPr lang="ru-RU" sz="4400" b="0" i="0" u="none" strike="noStrike" dirty="0"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1986D268-06CF-0B12-33D4-BB3A388217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362851"/>
              </p:ext>
            </p:extLst>
          </p:nvPr>
        </p:nvGraphicFramePr>
        <p:xfrm>
          <a:off x="838200" y="1367073"/>
          <a:ext cx="10515600" cy="4714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965102288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62027708"/>
                    </a:ext>
                  </a:extLst>
                </a:gridCol>
              </a:tblGrid>
              <a:tr h="5125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проведения, дата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5255430"/>
                  </a:ext>
                </a:extLst>
              </a:tr>
              <a:tr h="82797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конкурс творческих работ «Вода ошибок не прощает»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СО «Екатеринбургский экономико-технологический колледж», 21.11. 2021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4695534"/>
                  </a:ext>
                </a:extLst>
              </a:tr>
              <a:tr h="82797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онлайн-конкурс  «Моя идея ЯРЧЕ ВСЕХ!»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СО «Красноуфимский аграрный колледж», 22.12.2021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2365679"/>
                  </a:ext>
                </a:extLst>
              </a:tr>
              <a:tr h="171770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Межрегиональная дистанционная олимпиада среди студентов УСПО  по дисциплинам  общего гуманитарного, социально-экономического и общепрофессионального циклов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СО «Камышловский техникум промышленности и транспорта», 18.03.2022 г.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9644169"/>
                  </a:ext>
                </a:extLst>
              </a:tr>
              <a:tr h="82797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дистанционная олимпиада по дисциплине «Электротехника и электроника»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СО «Екатеринбургский энергетический техникум», 21.04.2022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6040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9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607" y="265176"/>
            <a:ext cx="11508827" cy="586545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молодежной политики Свердловской области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«Красноуфимский аграрный колледж»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6386" y="1206107"/>
            <a:ext cx="11103654" cy="107475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Номинация «Наставник </a:t>
            </a:r>
            <a:r>
              <a:rPr lang="ru-RU" dirty="0">
                <a:latin typeface="Times New Roman"/>
                <a:ea typeface="Times New Roman"/>
              </a:rPr>
              <a:t>– ориентир в профессиональном становлении»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400" y="2236377"/>
            <a:ext cx="11026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/>
                <a:ea typeface="Calibri"/>
              </a:rPr>
              <a:t>« Инновационная </a:t>
            </a:r>
            <a:r>
              <a:rPr lang="ru-RU" sz="2400" dirty="0">
                <a:latin typeface="Times New Roman"/>
                <a:ea typeface="Calibri"/>
              </a:rPr>
              <a:t>практика наставничества-</a:t>
            </a:r>
            <a:r>
              <a:rPr lang="ru-RU" sz="2400" b="1" dirty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 универсальная технология передачи опыта через деловое общение участников образовательного </a:t>
            </a:r>
            <a:r>
              <a:rPr lang="ru-RU" sz="2400" dirty="0" smtClean="0">
                <a:latin typeface="Times New Roman"/>
                <a:ea typeface="Times New Roman"/>
              </a:rPr>
              <a:t>процесса»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7720" y="4624405"/>
            <a:ext cx="705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Валерьевна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8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6205" y="358496"/>
            <a:ext cx="9060873" cy="184423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Целью внедрения программы наставничества в колледже является полное раскрытие потенциала личности наставляемого, необходимого для успешной личной и профессиональной самореализации, развития карьеры </a:t>
            </a: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4F991F18-21F5-46F3-848C-1522A8678B59}"/>
              </a:ext>
            </a:extLst>
          </p:cNvPr>
          <p:cNvSpPr/>
          <p:nvPr/>
        </p:nvSpPr>
        <p:spPr>
          <a:xfrm>
            <a:off x="567938" y="580704"/>
            <a:ext cx="2123901" cy="822960"/>
          </a:xfrm>
          <a:prstGeom prst="homePlate">
            <a:avLst>
              <a:gd name="adj" fmla="val 4965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DEF798E1-D103-4E0B-BF33-896739A2DB9B}"/>
              </a:ext>
            </a:extLst>
          </p:cNvPr>
          <p:cNvSpPr/>
          <p:nvPr/>
        </p:nvSpPr>
        <p:spPr>
          <a:xfrm rot="5400000">
            <a:off x="6510434" y="-1330624"/>
            <a:ext cx="1273999" cy="8517522"/>
          </a:xfrm>
          <a:prstGeom prst="homePlate">
            <a:avLst>
              <a:gd name="adj" fmla="val 4177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наставничества: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04152" y="3667873"/>
            <a:ext cx="9370032" cy="2509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 раскрытие личностного, творческого, профессионального потенциала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каждого наставляемого</a:t>
            </a: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 создание условий для эффективного обмена личностным, жизненным и профессиональным опытом для каждого субъекта образовательной и профессиональной деятельности, </a:t>
            </a: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- формирование открытого и эффективного сообщества вокруг колледжа, в котором выстроены доверительные и партнерские отношения между его участниками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5849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1C43A1-49EA-E19F-6286-EF0B8644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93" y="57739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Наставническую деятельность в образовательной среде регламентируют: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601586-64B0-80F7-0C60-12491C110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307" y="1841295"/>
            <a:ext cx="7089167" cy="4621150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 29 декабря 2012 г. N 273-ФЗ "Об образовании в Российской Федерации".</a:t>
            </a:r>
          </a:p>
          <a:p>
            <a:pPr fontAlgn="base"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&lt;Письмо&gt;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23.01.2020 N МР-42/02 "О направлении целевой модели наставничества и методических рекомендаций" (вместе с "Методическими рекомендациями по внедрению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обучающимися")</a:t>
            </a:r>
          </a:p>
          <a:p>
            <a:pPr algn="just">
              <a:lnSpc>
                <a:spcPct val="120000"/>
              </a:lnSpc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Стратегия развития волонтерского движения в России, утвержденная на заседании Комитета Государственной Думы Российской Федерации по делам молодежи (протокол N 45 от 14 мая 2010 г.);</a:t>
            </a:r>
          </a:p>
          <a:p>
            <a:pPr algn="just">
              <a:lnSpc>
                <a:spcPct val="12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Основы государственной молодежной политики Российской Федерации на период до 2025 года, утвержденные распоряжением Правительства Российской Федерации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 29 ноября 2014 г. N 2403-Р);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3" y="2444723"/>
            <a:ext cx="4139974" cy="275496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61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94768F-2A2C-6433-7375-545E2323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023" y="24183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Нормативная документация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A9CA0A-ACF5-C246-0264-A84D905D8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829" y="1537948"/>
            <a:ext cx="10658581" cy="48320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России от 25.12.2019 N Р-145 "Об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обучающимися"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Приказ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Министерства образования и молодежной политики Свердловской области от 19.04.2022 № 385-Д «Об утверждении Положения о системе (целевой модели) наставничества педагогических работников в образовательных организациях, расположенных на территории Свердловской области»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Методические рекомендации по разработке и внедрению системы (целевой модели) наставничества педагогических работников в 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397479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AD811E-35E2-CC2A-A6D7-D56D335E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859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B3D2A3-1F93-E793-8A26-B2CEAD1EF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540" y="1464253"/>
            <a:ext cx="6569467" cy="458446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 наставнической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«Педагог – педагог»;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«Преподаватель – обучающийся (группа обучающихся)»;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«Обучающийся (победитель олимпиад, чемпионатов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обучающийся (группа обучающихся), школьники, абитуриенты»;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«Представитель/сотрудник предприятия – обучающийся, преподаватель».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C222C9-59AA-E6D2-5631-964D9F9EB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61" y="1710832"/>
            <a:ext cx="3333675" cy="4476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18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C974D5-BE3D-3A82-53B0-4AF17AA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Программа наставничества в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ГАПОУ СО «Красноуфимский аграрный колледж»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BBC703-A86C-7417-0485-A8E39FEB0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386" y="1737102"/>
            <a:ext cx="7836552" cy="389813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Целью внедрения программы наставничества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колледже является полное раскрытие потенциала личности наставляемого, необходимого для успешной личной и профессиональной самореализации, развития карьеры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реализации программы наставничества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раскрытие личностного, творческого, профессионального потенциала каждого наставляемого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создание условий для эффективного обмена личностным, жизненным и профессиональным опытом для каждого субъекта образовательной и профессиональной деятельности,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формирование открытого и эффективного сообщества вокруг колледжа, в котором выстроены доверительные и партнерские отношения между его участниками</a:t>
            </a:r>
            <a:endParaRPr lang="ru-RU" sz="1400" dirty="0"/>
          </a:p>
        </p:txBody>
      </p:sp>
      <p:sp>
        <p:nvSpPr>
          <p:cNvPr id="4" name="Стрелка: вниз 3">
            <a:hlinkClick r:id="rId2"/>
            <a:extLst>
              <a:ext uri="{FF2B5EF4-FFF2-40B4-BE49-F238E27FC236}">
                <a16:creationId xmlns:a16="http://schemas.microsoft.com/office/drawing/2014/main" xmlns="" id="{30248582-C8A7-EC4E-175F-33070C86688D}"/>
              </a:ext>
            </a:extLst>
          </p:cNvPr>
          <p:cNvSpPr/>
          <p:nvPr/>
        </p:nvSpPr>
        <p:spPr>
          <a:xfrm>
            <a:off x="3811386" y="5907681"/>
            <a:ext cx="4276898" cy="594360"/>
          </a:xfrm>
          <a:prstGeom prst="downArrow">
            <a:avLst>
              <a:gd name="adj1" fmla="val 50000"/>
              <a:gd name="adj2" fmla="val 6678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Перейти на сайт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0" y="1644405"/>
            <a:ext cx="3777013" cy="474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94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159F6-9F2D-FB9E-FE1C-BDA70D9A8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6338"/>
            <a:ext cx="9144000" cy="751436"/>
          </a:xfrm>
        </p:spPr>
        <p:txBody>
          <a:bodyPr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молодежной политики Свердловской области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ГАПОУ СО «Красноуфимский аграрный колледж»</a:t>
            </a:r>
            <a:endParaRPr lang="ru-RU" sz="1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E8C2DE8-B931-2622-37EF-26367FB5B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76539"/>
            <a:ext cx="9144000" cy="4925085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ПЕРСОНАЛИЗИРОВАННАЯ ПРОГРАММА НАСТАВНИЧЕСТВА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РАБОТНИКОВ В </a:t>
            </a:r>
            <a:br>
              <a:rPr lang="ru-RU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ГАПОУ СО «КРАСНОУФИМСКИЙ АГРАРНЫЙ КОЛЛЕДЖ»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наставничества:</a:t>
            </a:r>
            <a:r>
              <a:rPr lang="ru-RU" sz="1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«Педагог-педагог»</a:t>
            </a:r>
            <a:endParaRPr lang="ru-RU" sz="1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Ролевая модель:</a:t>
            </a:r>
            <a:r>
              <a:rPr lang="ru-RU" sz="1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«Опытный педагог – </a:t>
            </a:r>
            <a:r>
              <a:rPr lang="ru-RU" sz="15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молодой </a:t>
            </a:r>
            <a:r>
              <a:rPr lang="ru-RU" sz="1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специалист»</a:t>
            </a:r>
            <a:endParaRPr lang="ru-RU" sz="1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наставнической деятельности:</a:t>
            </a:r>
            <a:r>
              <a:rPr lang="ru-RU" sz="1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основании приказа от 06.04.2022 года № 01–14/145 «О закреплении наставнических пар/групп в ГАПОУ СО «Красноуфимский аграрный колледж»» утверждена наставническая пара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наставник </a:t>
            </a:r>
            <a:r>
              <a:rPr lang="ru-RU" sz="1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Снежко Светлана Валерьевна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наставляемый </a:t>
            </a:r>
            <a:r>
              <a:rPr lang="ru-RU" sz="1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Журавлева Юлия Вячеславовна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525145" algn="l"/>
              </a:tabLst>
            </a:pPr>
            <a:r>
              <a:rPr lang="ru-RU" sz="1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программы: </a:t>
            </a:r>
            <a:r>
              <a:rPr lang="ru-RU" sz="1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01.10.2021-31.06.2023</a:t>
            </a:r>
            <a:endParaRPr lang="ru-RU" sz="1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76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B981C1-0B00-4D60-62FA-5BFF2085C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72881" cy="857093"/>
          </a:xfrm>
        </p:spPr>
        <p:txBody>
          <a:bodyPr>
            <a:normAutofit fontScale="90000"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Кандидат на роль наставника должен обладать такими компетенциями 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2F27B75-F230-82CD-6F9F-D0F238E47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48"/>
            <a:ext cx="7472881" cy="4746515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на высоком уровне передаваемыми профессиональными навыками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отличные коммуникативные навыки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хорошие административные навыки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и ставить профессиональные задачи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и контролировать выполнение работ, анализировать результаты и проводить корректировку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Отличаться высокой способностью к самообразованию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B7DD8B0-5089-06C1-5FEF-993FAD624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10" t="19455" r="35102" b="7211"/>
          <a:stretch/>
        </p:blipFill>
        <p:spPr>
          <a:xfrm>
            <a:off x="8434873" y="1147763"/>
            <a:ext cx="358295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3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64F8D3-FE44-3FFB-6EEB-5F2C3DBD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175"/>
            <a:ext cx="10515600" cy="149151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разносторонняя поддержка для успешного закрепления на месте работы молодого специалиста, повышение его профессионального потенциала и уровня, поддержка нового сотрудника при смене его места работы, а также создание комфортной профессиональной среды внутри образовательной организации, позволяющей реализовывать актуальные педагогические задачи на высоком уровне.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E33396-D7A3-5F4F-28A3-DA5CC2A3E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257801" cy="476529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Bef>
                <a:spcPts val="20"/>
              </a:spcBef>
              <a:spcAft>
                <a:spcPts val="8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370"/>
              </a:lnSpc>
              <a:spcBef>
                <a:spcPts val="5"/>
              </a:spcBef>
              <a:spcAft>
                <a:spcPts val="800"/>
              </a:spcAft>
              <a:buNone/>
            </a:pPr>
            <a:r>
              <a:rPr lang="ru-RU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49860" lvl="0" indent="-342900" algn="just">
              <a:lnSpc>
                <a:spcPct val="120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525145" algn="l"/>
              </a:tabLst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потребности заниматься анализом результатов своей профессиональной</a:t>
            </a:r>
            <a:r>
              <a:rPr lang="ru-RU" sz="4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43510" lvl="0" indent="-342900" algn="just">
              <a:lnSpc>
                <a:spcPct val="120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525145" algn="l"/>
              </a:tabLst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интерес к методике построения и организации результативного учебного процесса.</a:t>
            </a:r>
            <a:endParaRPr lang="ru-RU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47320" lvl="0" indent="-342900" algn="just">
              <a:lnSpc>
                <a:spcPct val="120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525145" algn="l"/>
              </a:tabLst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Ориентировать начинающего педагога на творческое использование передового педагогического опыта в своей</a:t>
            </a:r>
            <a:r>
              <a:rPr lang="ru-RU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47320" lvl="0" indent="-342900" algn="just">
              <a:lnSpc>
                <a:spcPct val="120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525145" algn="l"/>
              </a:tabLst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Прививать молодому специалисту интерес к педагогической деятельности в целях его закрепления в образовательной</a:t>
            </a:r>
            <a:r>
              <a:rPr lang="ru-RU" sz="4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525145" algn="l"/>
              </a:tabLst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Ускорить процесс профессионального становления</a:t>
            </a:r>
            <a:r>
              <a:rPr lang="ru-RU" sz="4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педагога.</a:t>
            </a:r>
            <a:endParaRPr lang="ru-RU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525145" algn="l"/>
              </a:tabLst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Оказать помощь в создании условий для достижения положительных образовательных результатов обучающихся по изучаемым дисциплинам.</a:t>
            </a:r>
            <a:endParaRPr lang="ru-RU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25145" algn="l"/>
              </a:tabLs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2514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52CFA5F-9674-7BC8-5879-98D58F8DB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63" t="19864" r="35638" b="7483"/>
          <a:stretch/>
        </p:blipFill>
        <p:spPr>
          <a:xfrm>
            <a:off x="7091264" y="1608376"/>
            <a:ext cx="3498981" cy="49825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1346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</TotalTime>
  <Words>613</Words>
  <Application>Microsoft Office PowerPoint</Application>
  <PresentationFormat>Произвольный</PresentationFormat>
  <Paragraphs>132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Министерство образования и молодежной политики Свердловской области ГАПОУ СО «Красноуфимский аграрный колледж»</vt:lpstr>
      <vt:lpstr> Целью внедрения программы наставничества в колледже является полное раскрытие потенциала личности наставляемого, необходимого для успешной личной и профессиональной самореализации, развития карьеры    </vt:lpstr>
      <vt:lpstr>Наставническую деятельность в образовательной среде регламентируют: </vt:lpstr>
      <vt:lpstr>Нормативная документация</vt:lpstr>
      <vt:lpstr>Локальные акты ПОО</vt:lpstr>
      <vt:lpstr>Программа наставничества в  ГАПОУ СО «Красноуфимский аграрный колледж»</vt:lpstr>
      <vt:lpstr>Министерство образования и молодежной политики Свердловской области ГАПОУ СО «Красноуфимский аграрный колледж»</vt:lpstr>
      <vt:lpstr>Кандидат на роль наставника должен обладать такими компетенциями  </vt:lpstr>
      <vt:lpstr>  Цель: разносторонняя поддержка для успешного закрепления на месте работы молодого специалиста, повышение его профессионального потенциала и уровня, поддержка нового сотрудника при смене его места работы, а также создание комфортной профессиональной среды внутри образовательной организации, позволяющей реализовывать актуальные педагогические задачи на высоком уровне. </vt:lpstr>
      <vt:lpstr> Содержание деятельности:  Диагностика затруднений молодого педагога и выбор форм организации обучения и воспитания, и оказание необходимой помощи на основе анализа выявленных потребностей.  Посещение уроков молодого педагога и определение способов повышения их эффективности.  Ознакомление молодого педагога с основными направлениями и формами активизации познавательной, научно-исследовательской деятельности обучающихся во внеурочное время (олимпиады, смотры, предметные недели, и др.). Демонстрация молодому педагогу опыта успешной педагогической деятельности. Организация мониторинга и рефлексии эффективности совместной деятельности. </vt:lpstr>
      <vt:lpstr>Этапы реализации программы</vt:lpstr>
      <vt:lpstr> Результаты реализации программы </vt:lpstr>
      <vt:lpstr> Результаты реализации программы </vt:lpstr>
      <vt:lpstr>  Результаты реализации программы внеурочная деятельность </vt:lpstr>
      <vt:lpstr>Министерство образования и молодежной политики Свердловской области ГАПОУ СО «Красноуфимский аграрный колледж»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ГАПОУ СО «Красноуфимский аграрный колледж»</dc:title>
  <dc:creator>User</dc:creator>
  <cp:lastModifiedBy>User</cp:lastModifiedBy>
  <cp:revision>53</cp:revision>
  <dcterms:created xsi:type="dcterms:W3CDTF">2022-02-14T16:48:58Z</dcterms:created>
  <dcterms:modified xsi:type="dcterms:W3CDTF">2025-01-18T14:17:13Z</dcterms:modified>
</cp:coreProperties>
</file>