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67" r:id="rId3"/>
    <p:sldId id="283" r:id="rId4"/>
    <p:sldId id="264" r:id="rId5"/>
    <p:sldId id="262" r:id="rId6"/>
    <p:sldId id="288" r:id="rId7"/>
    <p:sldId id="286" r:id="rId8"/>
    <p:sldId id="289" r:id="rId9"/>
    <p:sldId id="293" r:id="rId10"/>
    <p:sldId id="287" r:id="rId11"/>
    <p:sldId id="290" r:id="rId12"/>
    <p:sldId id="292" r:id="rId13"/>
    <p:sldId id="291" r:id="rId14"/>
    <p:sldId id="265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E32A09-B083-42BC-808F-D2FDC064CC5B}">
          <p14:sldIdLst>
            <p14:sldId id="282"/>
            <p14:sldId id="267"/>
            <p14:sldId id="283"/>
            <p14:sldId id="264"/>
            <p14:sldId id="262"/>
            <p14:sldId id="288"/>
            <p14:sldId id="286"/>
            <p14:sldId id="289"/>
            <p14:sldId id="293"/>
            <p14:sldId id="287"/>
            <p14:sldId id="290"/>
            <p14:sldId id="292"/>
            <p14:sldId id="291"/>
            <p14:sldId id="26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CEE1F2"/>
    <a:srgbClr val="E0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125" autoAdjust="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05BA-0ACA-4660-AC29-0A8335A28B1F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A26B-2B96-4A6C-B789-4E6BE0929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9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7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2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17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E288-43C1-4D07-BBE8-980EDB906BED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ABFF-5F21-428A-9623-78B3C51E6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5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316357"/>
            <a:ext cx="10515600" cy="65900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Государственное автономное профессиональное образовательное учреждение </a:t>
            </a:r>
            <a:b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Свердловской области «Красноуфимский аграрный колледж»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984" y="1323834"/>
            <a:ext cx="11119104" cy="485313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1200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1200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200" dirty="0">
                <a:latin typeface="Times New Roman"/>
                <a:ea typeface="Times New Roman"/>
                <a:cs typeface="Times New Roman"/>
              </a:rPr>
              <a:t>Решения кейса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«Бизнес – идея для начинающих»</a:t>
            </a:r>
            <a:endParaRPr lang="ru-RU" sz="11200" dirty="0">
              <a:ea typeface="Calibri"/>
              <a:cs typeface="Times New Roman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ru-RU" sz="1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Авторы: Снежко Светлана Валерьевна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Шаритдинова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Александровна</a:t>
            </a:r>
            <a:endParaRPr lang="ru-RU" sz="9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7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6400" dirty="0"/>
          </a:p>
          <a:p>
            <a:endParaRPr lang="ru-RU" dirty="0"/>
          </a:p>
          <a:p>
            <a:endParaRPr lang="ru-RU" dirty="0"/>
          </a:p>
          <a:p>
            <a:endParaRPr lang="ru-RU" sz="3000" dirty="0"/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2023 год</a:t>
            </a:r>
          </a:p>
        </p:txBody>
      </p:sp>
    </p:spTree>
    <p:extLst>
      <p:ext uri="{BB962C8B-B14F-4D97-AF65-F5344CB8AC3E}">
        <p14:creationId xmlns:p14="http://schemas.microsoft.com/office/powerpoint/2010/main" val="346398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4" y="636668"/>
            <a:ext cx="10208527" cy="1958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A1A1A"/>
                </a:solidFill>
                <a:latin typeface="Times New Roman"/>
                <a:ea typeface="Calibri"/>
                <a:cs typeface="Times New Roman"/>
              </a:rPr>
              <a:t>Расчет стоимости сырьевого набора для блинов </a:t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04517"/>
              </p:ext>
            </p:extLst>
          </p:nvPr>
        </p:nvGraphicFramePr>
        <p:xfrm>
          <a:off x="423082" y="941694"/>
          <a:ext cx="11259402" cy="5531515"/>
        </p:xfrm>
        <a:graphic>
          <a:graphicData uri="http://schemas.openxmlformats.org/drawingml/2006/table">
            <a:tbl>
              <a:tblPr firstRow="1" firstCol="1" bandRow="1"/>
              <a:tblGrid>
                <a:gridCol w="58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4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Рецепт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Цена ТС «Монетка»,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атрат,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руб.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блинов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блин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1л 55-70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69-80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Яйцо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шт.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шт. 9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Соль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12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Сода пищевая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гр. 39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Масло растительное для жарки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л 85-130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затрат на 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Электроэнергия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 кВт*час.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кВт*час 5, 15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5,15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производственных затрат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103,32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7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7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1A1A1A"/>
                </a:solidFill>
                <a:latin typeface="Times New Roman"/>
                <a:ea typeface="Times New Roman"/>
                <a:cs typeface="Times New Roman"/>
              </a:rPr>
              <a:t>Расчет полной (коммерческой) себестоимости</a:t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/>
                <a:ea typeface="Times New Roman"/>
                <a:cs typeface="Times New Roman"/>
              </a:rPr>
              <a:t>Ассортимент: Блины «По-царски», Блины «Нежность», Блины «Русские»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ea typeface="Calibri"/>
                <a:cs typeface="Times New Roman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44842"/>
              </p:ext>
            </p:extLst>
          </p:nvPr>
        </p:nvGraphicFramePr>
        <p:xfrm>
          <a:off x="1337481" y="2361949"/>
          <a:ext cx="10372297" cy="4417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37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35 блинов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 блин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Производственная себестоимость,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2,95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Зарплата</a:t>
                      </a:r>
                      <a:r>
                        <a:rPr lang="ru-RU" sz="2800" baseline="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повара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Зарплата официанта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Арендная плата за помещение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Итого полная (коммерческая) себестоимость,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A1A1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75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477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245908" cy="53908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Прибыль= Доходы -Расходы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188" y="1365743"/>
            <a:ext cx="6172200" cy="411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4968" y="1433015"/>
            <a:ext cx="4503760" cy="44359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Цена реализации-=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Доходы=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Полная (коммерческая) себестоимость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1 блина=4,23*35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Расходы=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Прибыль=</a:t>
            </a:r>
          </a:p>
        </p:txBody>
      </p:sp>
    </p:spTree>
    <p:extLst>
      <p:ext uri="{BB962C8B-B14F-4D97-AF65-F5344CB8AC3E}">
        <p14:creationId xmlns:p14="http://schemas.microsoft.com/office/powerpoint/2010/main" val="175603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96" y="655093"/>
            <a:ext cx="4794948" cy="95534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dirty="0">
                <a:latin typeface="Times New Roman"/>
                <a:ea typeface="Calibri"/>
              </a:rPr>
              <a:t>Вопросы для обучающихся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85" y="2118001"/>
            <a:ext cx="4043393" cy="4487515"/>
          </a:xfrm>
        </p:spPr>
        <p:txBody>
          <a:bodyPr anchor="ctr"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сегодня я узнал…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было интересно…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было трудно…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теперь я могу…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я научился…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у меня получилось 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я смог…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меня удивило…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мне захотелось…</a:t>
            </a:r>
          </a:p>
          <a:p>
            <a:endParaRPr lang="ru-RU" sz="20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ttps://natabykova.ru/wp-content/uploads/2019/04/macam-macam-tipe-pekerj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65" y="1157518"/>
            <a:ext cx="6732411" cy="459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4" y="316357"/>
            <a:ext cx="10515600" cy="65900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Государственное автономное профессиональное образовательное учреждение </a:t>
            </a:r>
            <a:b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Свердловской области «Красноуфимский аграрный колледж»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984" y="1323834"/>
            <a:ext cx="11119104" cy="485313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1200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1200" dirty="0"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200" dirty="0">
                <a:latin typeface="Times New Roman"/>
                <a:ea typeface="Times New Roman"/>
                <a:cs typeface="Times New Roman"/>
              </a:rPr>
              <a:t>Решения кейса</a:t>
            </a:r>
            <a:r>
              <a:rPr lang="ru-RU" sz="11200" dirty="0">
                <a:latin typeface="Times New Roman"/>
                <a:ea typeface="Calibri"/>
                <a:cs typeface="Times New Roman"/>
              </a:rPr>
              <a:t> «Бизнес – идея для начинающих»</a:t>
            </a:r>
            <a:endParaRPr lang="ru-RU" sz="11200" dirty="0">
              <a:ea typeface="Calibri"/>
              <a:cs typeface="Times New Roman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ru-RU" sz="1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Авторы: Снежко Светлана Валерьевна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Шаритдинова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Александровна</a:t>
            </a:r>
            <a:endParaRPr lang="ru-RU" sz="9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7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6400" dirty="0"/>
          </a:p>
          <a:p>
            <a:endParaRPr lang="ru-RU" dirty="0"/>
          </a:p>
          <a:p>
            <a:endParaRPr lang="ru-RU" dirty="0"/>
          </a:p>
          <a:p>
            <a:endParaRPr lang="ru-RU" sz="3000" dirty="0"/>
          </a:p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 2023 год</a:t>
            </a:r>
          </a:p>
        </p:txBody>
      </p:sp>
    </p:spTree>
    <p:extLst>
      <p:ext uri="{BB962C8B-B14F-4D97-AF65-F5344CB8AC3E}">
        <p14:creationId xmlns:p14="http://schemas.microsoft.com/office/powerpoint/2010/main" val="307663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955343"/>
            <a:ext cx="3316406" cy="5186150"/>
          </a:xfrm>
        </p:spPr>
        <p:txBody>
          <a:bodyPr anchor="b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Эксперты уверяют: коммерсанты востребованы в любые, даже</a:t>
            </a:r>
            <a:b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кризисные времена, ведь именно эти специалисты:</a:t>
            </a:r>
            <a:br>
              <a:rPr lang="ru-RU" sz="2800" b="1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0113" y="511388"/>
            <a:ext cx="7110483" cy="56655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всегда в курсе того, где можно достать деньги, для приобретения интересующего  товара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умеют работать с финансами и могут научить этому других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правильно оценивают, что необходимо продать, а что – купить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способны спланировать будущее компании, сделать верные прогнозы и вывести организацию даже из тупиковой ситуации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74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2958866" cy="4299044"/>
          </a:xfrm>
        </p:spPr>
        <p:txBody>
          <a:bodyPr anchor="b"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Необходимые навыки и знания для овладения специальностью «Коммерция»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должны: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227" y="511388"/>
            <a:ext cx="7438030" cy="6216958"/>
          </a:xfrm>
        </p:spPr>
        <p:txBody>
          <a:bodyPr anchor="ctr"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ориентироваться в цифрах, как рыба в воде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правильно считать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знать «на зубок» математику, основы экономики, статистики и финансов, трудовое и налоговое законодательство, законодательство в бухгалтерской сфере, основы экономики и аудита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работать на компьютере, в т. ч. и в специализированных  программах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обладать аналитическими способностями, хорошей памятью, быть аккуратными, организованными и терпеливыми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подходить к работе крайне ответственно</a:t>
            </a:r>
          </a:p>
          <a:p>
            <a:pPr marL="0" lvl="0" indent="0">
              <a:spcAft>
                <a:spcPts val="1000"/>
              </a:spcAft>
              <a:buNone/>
              <a:tabLst>
                <a:tab pos="457200" algn="l"/>
              </a:tabLst>
            </a:pPr>
            <a:endParaRPr lang="ru-RU" sz="1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3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96" y="513853"/>
            <a:ext cx="4994726" cy="14703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Интересные факты о профессиональном направлении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62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4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268" y="2224585"/>
            <a:ext cx="5324666" cy="4435522"/>
          </a:xfrm>
        </p:spPr>
        <p:txBody>
          <a:bodyPr anchor="ctr">
            <a:normAutofit fontScale="85000" lnSpcReduction="20000"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установить связь с покупателем, нужно в среднем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совершить 18 звонков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ru-RU" sz="2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Самый продаваемый в мире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товар-бензин</a:t>
            </a:r>
            <a:endParaRPr lang="ru-RU" sz="2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Раньше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пятница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была свободным от работы днём, а, как следствие,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базарным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В пятницу, получая товар, обещали в следующий базарный день отдать полагающиеся за него деньги. С тех пор для обозначения людей, не исполняющих обещания, говорят: </a:t>
            </a:r>
            <a:r>
              <a:rPr lang="ru-RU" sz="2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«У него семь пятниц на неделе»</a:t>
            </a:r>
            <a:endParaRPr lang="ru-RU" sz="2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685800" indent="-457200">
              <a:spcAft>
                <a:spcPts val="0"/>
              </a:spcAft>
              <a:buAutoNum type="arabicPeriod"/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65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30" y="1030806"/>
            <a:ext cx="5772046" cy="53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9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" y="511388"/>
            <a:ext cx="3764495" cy="5711991"/>
          </a:xfrm>
        </p:spPr>
        <p:txBody>
          <a:bodyPr anchor="b">
            <a:noAutofit/>
          </a:bodyPr>
          <a:lstStyle/>
          <a:p>
            <a:pPr algn="ctr"/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Коммерсанты работают с покупателями, отслеживают сбыт продукции, составляют «План продаж», который является основой для разработки «Плана производства»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932" y="313900"/>
            <a:ext cx="7055892" cy="612784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БИЗНЕС-ПЛАНА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Резюме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Описание фирмы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Целевой рынок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рынка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Источники и объем требуемых средств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производства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Управленческий персонал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Оценка риска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Финансовый план (бюджет)</a:t>
            </a:r>
          </a:p>
          <a:p>
            <a:pPr>
              <a:buFont typeface="+mj-lt"/>
              <a:buAutoNum type="arabicPeriod"/>
            </a:pPr>
            <a:endParaRPr lang="ru-RU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Получение прибыли и её экономическое обоснование – основа деятельности коммерсанта</a:t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593823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Подробная инструкция по выполнению задания: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Составить доводы в пользу бизнес –идеи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Определить ресурсы, необходимые для реализации бизнес-идеи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Изучить технологию приготовления блинов (посмотреть ролик «Технология приготовления блинов)</a:t>
            </a:r>
            <a:endParaRPr lang="ru-RU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A1A1A"/>
                </a:solidFill>
                <a:latin typeface="Times New Roman"/>
                <a:ea typeface="Calibri"/>
                <a:cs typeface="Times New Roman"/>
              </a:rPr>
              <a:t>Рассчитать стоимость сырьевого набора для блинов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Спланировать предполагаемую прибыль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4" y="636668"/>
            <a:ext cx="10208527" cy="1958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A1A1A"/>
                </a:solidFill>
                <a:latin typeface="Times New Roman"/>
                <a:ea typeface="Calibri"/>
                <a:cs typeface="Times New Roman"/>
              </a:rPr>
              <a:t>Расчет стоимости сырьевого набора для блинов </a:t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30495"/>
              </p:ext>
            </p:extLst>
          </p:nvPr>
        </p:nvGraphicFramePr>
        <p:xfrm>
          <a:off x="382138" y="941694"/>
          <a:ext cx="11259402" cy="5542077"/>
        </p:xfrm>
        <a:graphic>
          <a:graphicData uri="http://schemas.openxmlformats.org/drawingml/2006/table">
            <a:tbl>
              <a:tblPr firstRow="1" firstCol="1" bandRow="1"/>
              <a:tblGrid>
                <a:gridCol w="58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4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Рецепт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35 блинов 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Цена ТС «Монетка»,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атрат,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руб.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блинов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блин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Мука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Яйцо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Соль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Сода пищевая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Масло растительное для жарки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затрат на 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Газ</a:t>
                      </a:r>
                      <a:r>
                        <a:rPr lang="en-US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электроэнергия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производственных затрат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5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4" y="636668"/>
            <a:ext cx="10208527" cy="19584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Анализ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цен </a:t>
            </a:r>
            <a:r>
              <a:rPr lang="ru-RU" sz="3600" dirty="0">
                <a:latin typeface="Times New Roman" pitchFamily="18" charset="0"/>
                <a:ea typeface="Calibri"/>
                <a:cs typeface="Times New Roman" pitchFamily="18" charset="0"/>
              </a:rPr>
              <a:t>на</a:t>
            </a:r>
            <a: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  <a:t> сырье</a:t>
            </a:r>
            <a:br>
              <a:rPr lang="ru-RU" sz="40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73558"/>
              </p:ext>
            </p:extLst>
          </p:nvPr>
        </p:nvGraphicFramePr>
        <p:xfrm>
          <a:off x="382138" y="941694"/>
          <a:ext cx="7853781" cy="5340044"/>
        </p:xfrm>
        <a:graphic>
          <a:graphicData uri="http://schemas.openxmlformats.org/drawingml/2006/table">
            <a:tbl>
              <a:tblPr firstRow="1" firstCol="1" bandRow="1"/>
              <a:tblGrid>
                <a:gridCol w="58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1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5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Рецепт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35 блинов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Цена ТС «Монетка»,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1л 55-70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Мука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69-80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Яйцо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шт. 9-15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Соль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12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Сода пищевая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гр. 39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Масло растительное для жарки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л 85-130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затрат на 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Электроэнергия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кВт*час 5, 15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производственных затрат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543" y="1146412"/>
            <a:ext cx="3685073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524" y="636668"/>
            <a:ext cx="10208527" cy="1958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A1A1A"/>
                </a:solidFill>
                <a:latin typeface="Times New Roman"/>
                <a:ea typeface="Calibri"/>
                <a:cs typeface="Times New Roman"/>
              </a:rPr>
              <a:t>Расчет стоимости сырьевого набора для блинов </a:t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89433"/>
              </p:ext>
            </p:extLst>
          </p:nvPr>
        </p:nvGraphicFramePr>
        <p:xfrm>
          <a:off x="423082" y="941694"/>
          <a:ext cx="11259402" cy="5559645"/>
        </p:xfrm>
        <a:graphic>
          <a:graphicData uri="http://schemas.openxmlformats.org/drawingml/2006/table">
            <a:tbl>
              <a:tblPr firstRow="1" firstCol="1" bandRow="1"/>
              <a:tblGrid>
                <a:gridCol w="58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4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пп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Рецепт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Цена ТС «Монетка»,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атрат,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руб.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блинов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блин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Молоко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1л 55-70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Мука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69-80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Яйцо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шт.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шт. 7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Соль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кг 12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Сода пищевая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2,5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 гр. 39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Масло растительное для жарки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л 85-130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затрат на сырье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Электроэнергия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 кВт*час.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кВт*час 5, 15 руб.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aseline="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производственных затрат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1A1A1A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606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943</Words>
  <Application>Microsoft Office PowerPoint</Application>
  <PresentationFormat>Широкоэкранный</PresentationFormat>
  <Paragraphs>270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Государственное автономное профессиональное образовательное учреждение  Свердловской области «Красноуфимский аграрный колледж»</vt:lpstr>
      <vt:lpstr>Эксперты уверяют: коммерсанты востребованы в любые, даже кризисные времена, ведь именно эти специалисты: </vt:lpstr>
      <vt:lpstr>Необходимые навыки и знания для овладения специальностью «Коммерция»  должны:</vt:lpstr>
      <vt:lpstr>Интересные факты о профессиональном направлении</vt:lpstr>
      <vt:lpstr>    Коммерсанты работают с покупателями, отслеживают сбыт продукции, составляют «План продаж», который является основой для разработки «Плана производства»   </vt:lpstr>
      <vt:lpstr> Получение прибыли и её экономическое обоснование – основа деятельности коммерсанта </vt:lpstr>
      <vt:lpstr>Расчет стоимости сырьевого набора для блинов  </vt:lpstr>
      <vt:lpstr>Анализ цен на сырье </vt:lpstr>
      <vt:lpstr>Расчет стоимости сырьевого набора для блинов  </vt:lpstr>
      <vt:lpstr>Расчет стоимости сырьевого набора для блинов  </vt:lpstr>
      <vt:lpstr>Расчет полной (коммерческой) себестоимости </vt:lpstr>
      <vt:lpstr>Презентация PowerPoint</vt:lpstr>
      <vt:lpstr>Прибыль= Доходы -Расходы</vt:lpstr>
      <vt:lpstr>Вопросы для обучающихся</vt:lpstr>
      <vt:lpstr>Государственное автономное профессиональное образовательное учреждение  Свердловской области «Красноуфимский аграрный колледж»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«Красноуфимский аграрный колледж»</dc:title>
  <dc:creator>User</dc:creator>
  <cp:lastModifiedBy>svetlana.snezhko@dnevnik.ru</cp:lastModifiedBy>
  <cp:revision>130</cp:revision>
  <dcterms:created xsi:type="dcterms:W3CDTF">2022-02-14T16:48:58Z</dcterms:created>
  <dcterms:modified xsi:type="dcterms:W3CDTF">2023-12-15T03:48:49Z</dcterms:modified>
</cp:coreProperties>
</file>