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3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2" r:id="rId2"/>
    <p:sldId id="267" r:id="rId3"/>
    <p:sldId id="283" r:id="rId4"/>
    <p:sldId id="264" r:id="rId5"/>
    <p:sldId id="262" r:id="rId6"/>
    <p:sldId id="288" r:id="rId7"/>
    <p:sldId id="286" r:id="rId8"/>
    <p:sldId id="289" r:id="rId9"/>
    <p:sldId id="293" r:id="rId10"/>
    <p:sldId id="287" r:id="rId11"/>
    <p:sldId id="290" r:id="rId12"/>
    <p:sldId id="292" r:id="rId13"/>
    <p:sldId id="291" r:id="rId14"/>
    <p:sldId id="265" r:id="rId15"/>
    <p:sldId id="28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4E32A09-B083-42BC-808F-D2FDC064CC5B}">
          <p14:sldIdLst>
            <p14:sldId id="282"/>
            <p14:sldId id="267"/>
            <p14:sldId id="283"/>
            <p14:sldId id="264"/>
            <p14:sldId id="262"/>
            <p14:sldId id="288"/>
            <p14:sldId id="286"/>
            <p14:sldId id="289"/>
            <p14:sldId id="293"/>
            <p14:sldId id="287"/>
            <p14:sldId id="290"/>
            <p14:sldId id="292"/>
            <p14:sldId id="291"/>
            <p14:sldId id="265"/>
            <p14:sldId id="2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5FB"/>
    <a:srgbClr val="CEE1F2"/>
    <a:srgbClr val="E0EC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995" autoAdjust="0"/>
    <p:restoredTop sz="94125" autoAdjust="0"/>
  </p:normalViewPr>
  <p:slideViewPr>
    <p:cSldViewPr snapToGrid="0">
      <p:cViewPr varScale="1">
        <p:scale>
          <a:sx n="99" d="100"/>
          <a:sy n="99" d="100"/>
        </p:scale>
        <p:origin x="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005BA-0ACA-4660-AC29-0A8335A28B1F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9DA26B-2B96-4A6C-B789-4E6BE09299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597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876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725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196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452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932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086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681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224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561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31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240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0" t="-17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CE288-43C1-4D07-BBE8-980EDB906BED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651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584" y="316357"/>
            <a:ext cx="10515600" cy="659003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400">
                <a:solidFill>
                  <a:srgbClr val="000000"/>
                </a:solidFill>
                <a:latin typeface="Times New Roman"/>
                <a:ea typeface="Calibri"/>
              </a:rPr>
              <a:t>Государственное автономное профессиональное образовательное учреждение </a:t>
            </a:r>
            <a:br>
              <a:rPr lang="ru-RU" sz="240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sz="2400">
                <a:solidFill>
                  <a:srgbClr val="000000"/>
                </a:solidFill>
                <a:latin typeface="Times New Roman"/>
                <a:ea typeface="Calibri"/>
              </a:rPr>
              <a:t>Свердловской области «Красноуфимский аграрный колледж»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984" y="1323834"/>
            <a:ext cx="11119104" cy="485313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endParaRPr lang="ru-RU" sz="11200" dirty="0">
              <a:latin typeface="Times New Roman"/>
              <a:ea typeface="Times New Roman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endParaRPr lang="ru-RU" sz="11200" dirty="0">
              <a:latin typeface="Times New Roman"/>
              <a:ea typeface="Times New Roman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1200" dirty="0">
                <a:latin typeface="Times New Roman"/>
                <a:ea typeface="Times New Roman"/>
                <a:cs typeface="Times New Roman"/>
              </a:rPr>
              <a:t>Решения кейса</a:t>
            </a:r>
            <a:r>
              <a:rPr lang="ru-RU" sz="11200" dirty="0">
                <a:latin typeface="Times New Roman"/>
                <a:ea typeface="Calibri"/>
                <a:cs typeface="Times New Roman"/>
              </a:rPr>
              <a:t> «Бизнес – идея для начинающих»</a:t>
            </a:r>
            <a:endParaRPr lang="ru-RU" sz="11200" dirty="0">
              <a:ea typeface="Calibri"/>
              <a:cs typeface="Times New Roman"/>
            </a:endParaRPr>
          </a:p>
          <a:p>
            <a:pPr marL="0" indent="0" algn="ctr">
              <a:lnSpc>
                <a:spcPct val="100000"/>
              </a:lnSpc>
              <a:spcAft>
                <a:spcPts val="800"/>
              </a:spcAft>
              <a:buNone/>
            </a:pPr>
            <a:endParaRPr lang="ru-RU" sz="11200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Авторы: Снежко Светлана Валерьевна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</a:t>
            </a:r>
            <a:r>
              <a:rPr lang="ru-RU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Шаритдинова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Лариса Александровна</a:t>
            </a:r>
            <a:endParaRPr lang="ru-RU" sz="9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ru-RU" sz="72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sz="6400" dirty="0"/>
          </a:p>
          <a:p>
            <a:endParaRPr lang="ru-RU" dirty="0"/>
          </a:p>
          <a:p>
            <a:endParaRPr lang="ru-RU" dirty="0"/>
          </a:p>
          <a:p>
            <a:endParaRPr lang="ru-RU" sz="3000" dirty="0"/>
          </a:p>
          <a:p>
            <a:pPr marL="0" indent="0" algn="ctr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Красноуфимск 2023 год</a:t>
            </a:r>
          </a:p>
        </p:txBody>
      </p:sp>
    </p:spTree>
    <p:extLst>
      <p:ext uri="{BB962C8B-B14F-4D97-AF65-F5344CB8AC3E}">
        <p14:creationId xmlns:p14="http://schemas.microsoft.com/office/powerpoint/2010/main" val="3463985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4524" y="636668"/>
            <a:ext cx="10208527" cy="195845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solidFill>
                  <a:srgbClr val="1A1A1A"/>
                </a:solidFill>
                <a:latin typeface="Times New Roman"/>
                <a:ea typeface="Calibri"/>
                <a:cs typeface="Times New Roman"/>
              </a:rPr>
              <a:t>Расчет стоимости сырьевого набора для блинов </a:t>
            </a:r>
            <a:br>
              <a:rPr lang="ru-RU" sz="4000" dirty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404517"/>
              </p:ext>
            </p:extLst>
          </p:nvPr>
        </p:nvGraphicFramePr>
        <p:xfrm>
          <a:off x="423082" y="941694"/>
          <a:ext cx="11259402" cy="5531515"/>
        </p:xfrm>
        <a:graphic>
          <a:graphicData uri="http://schemas.openxmlformats.org/drawingml/2006/table">
            <a:tbl>
              <a:tblPr firstRow="1" firstCol="1" bandRow="1"/>
              <a:tblGrid>
                <a:gridCol w="583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9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86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19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19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236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245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№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пп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Сырье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Рецепт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Цена ТС «Монетка», </a:t>
                      </a:r>
                    </a:p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Сумма</a:t>
                      </a:r>
                      <a:r>
                        <a:rPr lang="ru-RU" sz="2000" baseline="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з</a:t>
                      </a: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атрат,</a:t>
                      </a:r>
                      <a:r>
                        <a:rPr lang="ru-RU" sz="2000" baseline="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руб.</a:t>
                      </a: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34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35 блинов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r>
                        <a:rPr lang="ru-RU" sz="2000" baseline="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блин</a:t>
                      </a: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Молоко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1л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1л 55-70 руб.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55,0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Мука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300 гр.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кг 69-80 руб.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20,7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Яйцо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шт.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шт. 9 руб.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18,0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Соль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2,5 гр.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кг 12 руб.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0,03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Сода пищевая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2,5 гр.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500 гр. 39 руб.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0,19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730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Масло растительное для жарки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 гр.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л 85-130 руб.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4,25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360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Итого затрат на сырье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*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13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7.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Электроэнергия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1 кВт*час.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кВт*час 5, 15 руб.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5,15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</a:t>
                      </a:r>
                      <a:r>
                        <a:rPr lang="ru-RU" sz="2000" baseline="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производственных затрат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103,32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9275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6571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1A1A1A"/>
                </a:solidFill>
                <a:latin typeface="Times New Roman"/>
                <a:ea typeface="Times New Roman"/>
                <a:cs typeface="Times New Roman"/>
              </a:rPr>
              <a:t>Расчет полной (коммерческой) себестоимости</a:t>
            </a:r>
            <a:br>
              <a:rPr lang="ru-RU" sz="3200" dirty="0">
                <a:ea typeface="Calibri"/>
                <a:cs typeface="Times New Roman"/>
              </a:rPr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55594"/>
            <a:ext cx="10515600" cy="4921369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1A1A1A"/>
                </a:solidFill>
                <a:latin typeface="Times New Roman"/>
                <a:ea typeface="Times New Roman"/>
                <a:cs typeface="Times New Roman"/>
              </a:rPr>
              <a:t>Ассортимент: Блины «По-царски», Блины «Нежность», Блины «Русские»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>
                <a:ea typeface="Calibri"/>
                <a:cs typeface="Times New Roman"/>
              </a:rPr>
              <a:t>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1044842"/>
              </p:ext>
            </p:extLst>
          </p:nvPr>
        </p:nvGraphicFramePr>
        <p:xfrm>
          <a:off x="1337481" y="2361949"/>
          <a:ext cx="10372297" cy="4417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9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8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35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373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показатель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Times New Roman" pitchFamily="18" charset="0"/>
                          <a:cs typeface="Times New Roman" pitchFamily="18" charset="0"/>
                        </a:rPr>
                        <a:t>35 блинов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Times New Roman" pitchFamily="18" charset="0"/>
                          <a:cs typeface="Times New Roman" pitchFamily="18" charset="0"/>
                        </a:rPr>
                        <a:t>1 блин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6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Производственная себестоимость, 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Times New Roman" pitchFamily="18" charset="0"/>
                          <a:cs typeface="Times New Roman" pitchFamily="18" charset="0"/>
                        </a:rPr>
                        <a:t>2,95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24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solidFill>
                            <a:srgbClr val="1A1A1A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Зарплата</a:t>
                      </a:r>
                      <a:r>
                        <a:rPr lang="ru-RU" sz="2800" baseline="0" dirty="0">
                          <a:solidFill>
                            <a:srgbClr val="1A1A1A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повара</a:t>
                      </a:r>
                      <a:endParaRPr lang="ru-RU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1A1A1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0,69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77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solidFill>
                            <a:srgbClr val="1A1A1A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Зарплата официанта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1A1A1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0,34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37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solidFill>
                            <a:srgbClr val="1A1A1A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Арендная плата за помещение 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800" dirty="0">
                          <a:latin typeface="Times New Roman" pitchFamily="18" charset="0"/>
                          <a:cs typeface="Times New Roman" pitchFamily="18" charset="0"/>
                        </a:rPr>
                        <a:t>Итого полная (коммерческая) себестоимость, 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1A1A1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0,36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1A1A1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4,34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754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5477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9245908" cy="539087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Прибыль= Доходы -Расходы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3188" y="1365743"/>
            <a:ext cx="6172200" cy="411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504968" y="1433015"/>
            <a:ext cx="4503760" cy="4435973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Цена реализации-=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Доходы=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Полная (коммерческая) себестоимость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1 блина=4,23*35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Расходы=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Прибыль=</a:t>
            </a:r>
          </a:p>
        </p:txBody>
      </p:sp>
    </p:spTree>
    <p:extLst>
      <p:ext uri="{BB962C8B-B14F-4D97-AF65-F5344CB8AC3E}">
        <p14:creationId xmlns:p14="http://schemas.microsoft.com/office/powerpoint/2010/main" val="1756032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0" name="Rectangle 2054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196" y="655093"/>
            <a:ext cx="4794948" cy="955343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ru-RU" sz="3600" dirty="0">
                <a:latin typeface="Times New Roman"/>
                <a:ea typeface="Calibri"/>
              </a:rPr>
              <a:t>Вопросы для обучающихся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57" name="Group 2056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058" name="Rectangle 205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9" name="Rectangle 205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85" y="2118001"/>
            <a:ext cx="4043393" cy="4487515"/>
          </a:xfrm>
        </p:spPr>
        <p:txBody>
          <a:bodyPr anchor="ctr">
            <a:normAutofit fontScale="475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900" dirty="0"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sz="5100" dirty="0">
                <a:latin typeface="Times New Roman" pitchFamily="18" charset="0"/>
                <a:ea typeface="Calibri"/>
                <a:cs typeface="Times New Roman" pitchFamily="18" charset="0"/>
              </a:rPr>
              <a:t>сегодня я узнал…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100" dirty="0">
                <a:latin typeface="Times New Roman" pitchFamily="18" charset="0"/>
                <a:ea typeface="Calibri"/>
                <a:cs typeface="Times New Roman" pitchFamily="18" charset="0"/>
              </a:rPr>
              <a:t>- было интересно…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100" dirty="0">
                <a:latin typeface="Times New Roman" pitchFamily="18" charset="0"/>
                <a:ea typeface="Calibri"/>
                <a:cs typeface="Times New Roman" pitchFamily="18" charset="0"/>
              </a:rPr>
              <a:t>- было трудно…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100" dirty="0">
                <a:latin typeface="Times New Roman" pitchFamily="18" charset="0"/>
                <a:ea typeface="Calibri"/>
                <a:cs typeface="Times New Roman" pitchFamily="18" charset="0"/>
              </a:rPr>
              <a:t>- теперь я могу…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100" dirty="0">
                <a:latin typeface="Times New Roman" pitchFamily="18" charset="0"/>
                <a:ea typeface="Calibri"/>
                <a:cs typeface="Times New Roman" pitchFamily="18" charset="0"/>
              </a:rPr>
              <a:t>- я научился…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100" dirty="0">
                <a:latin typeface="Times New Roman" pitchFamily="18" charset="0"/>
                <a:ea typeface="Calibri"/>
                <a:cs typeface="Times New Roman" pitchFamily="18" charset="0"/>
              </a:rPr>
              <a:t>- у меня получилось …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100" dirty="0">
                <a:latin typeface="Times New Roman" pitchFamily="18" charset="0"/>
                <a:ea typeface="Calibri"/>
                <a:cs typeface="Times New Roman" pitchFamily="18" charset="0"/>
              </a:rPr>
              <a:t>- я смог…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100" dirty="0">
                <a:latin typeface="Times New Roman" pitchFamily="18" charset="0"/>
                <a:ea typeface="Calibri"/>
                <a:cs typeface="Times New Roman" pitchFamily="18" charset="0"/>
              </a:rPr>
              <a:t>- меня удивило…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100" dirty="0">
                <a:latin typeface="Times New Roman" pitchFamily="18" charset="0"/>
                <a:ea typeface="Calibri"/>
                <a:cs typeface="Times New Roman" pitchFamily="18" charset="0"/>
              </a:rPr>
              <a:t>- мне захотелось…</a:t>
            </a:r>
          </a:p>
          <a:p>
            <a:endParaRPr lang="ru-RU" sz="2000" dirty="0"/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5" name="Rectangle 206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utoShape 2" descr="https://natabykova.ru/wp-content/uploads/2019/04/macam-macam-tipe-pekerja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765" y="1157518"/>
            <a:ext cx="6732411" cy="4591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335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584" y="316357"/>
            <a:ext cx="10515600" cy="659003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400">
                <a:solidFill>
                  <a:srgbClr val="000000"/>
                </a:solidFill>
                <a:latin typeface="Times New Roman"/>
                <a:ea typeface="Calibri"/>
              </a:rPr>
              <a:t>Государственное автономное профессиональное образовательное учреждение </a:t>
            </a:r>
            <a:br>
              <a:rPr lang="ru-RU" sz="240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sz="2400">
                <a:solidFill>
                  <a:srgbClr val="000000"/>
                </a:solidFill>
                <a:latin typeface="Times New Roman"/>
                <a:ea typeface="Calibri"/>
              </a:rPr>
              <a:t>Свердловской области «Красноуфимский аграрный колледж»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984" y="1323834"/>
            <a:ext cx="11119104" cy="485313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endParaRPr lang="ru-RU" sz="11200" dirty="0">
              <a:latin typeface="Times New Roman"/>
              <a:ea typeface="Times New Roman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endParaRPr lang="ru-RU" sz="11200" dirty="0">
              <a:latin typeface="Times New Roman"/>
              <a:ea typeface="Times New Roman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1200" dirty="0">
                <a:latin typeface="Times New Roman"/>
                <a:ea typeface="Times New Roman"/>
                <a:cs typeface="Times New Roman"/>
              </a:rPr>
              <a:t>Решения кейса</a:t>
            </a:r>
            <a:r>
              <a:rPr lang="ru-RU" sz="11200" dirty="0">
                <a:latin typeface="Times New Roman"/>
                <a:ea typeface="Calibri"/>
                <a:cs typeface="Times New Roman"/>
              </a:rPr>
              <a:t> «Бизнес – идея для начинающих»</a:t>
            </a:r>
            <a:endParaRPr lang="ru-RU" sz="11200" dirty="0">
              <a:ea typeface="Calibri"/>
              <a:cs typeface="Times New Roman"/>
            </a:endParaRPr>
          </a:p>
          <a:p>
            <a:pPr marL="0" indent="0" algn="ctr">
              <a:lnSpc>
                <a:spcPct val="100000"/>
              </a:lnSpc>
              <a:spcAft>
                <a:spcPts val="800"/>
              </a:spcAft>
              <a:buNone/>
            </a:pPr>
            <a:endParaRPr lang="ru-RU" sz="11200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Авторы: Снежко Светлана Валерьевна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</a:t>
            </a:r>
            <a:r>
              <a:rPr lang="ru-RU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Шаритдинова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Лариса Александровна</a:t>
            </a:r>
            <a:endParaRPr lang="ru-RU" sz="9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ru-RU" sz="72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sz="6400" dirty="0"/>
          </a:p>
          <a:p>
            <a:endParaRPr lang="ru-RU" dirty="0"/>
          </a:p>
          <a:p>
            <a:endParaRPr lang="ru-RU" dirty="0"/>
          </a:p>
          <a:p>
            <a:endParaRPr lang="ru-RU" sz="3000" dirty="0"/>
          </a:p>
          <a:p>
            <a:pPr marL="0" indent="0" algn="ctr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Красноуфимск 2023 год</a:t>
            </a:r>
          </a:p>
        </p:txBody>
      </p:sp>
    </p:spTree>
    <p:extLst>
      <p:ext uri="{BB962C8B-B14F-4D97-AF65-F5344CB8AC3E}">
        <p14:creationId xmlns:p14="http://schemas.microsoft.com/office/powerpoint/2010/main" val="3076637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069" y="955343"/>
            <a:ext cx="3316406" cy="5186150"/>
          </a:xfrm>
        </p:spPr>
        <p:txBody>
          <a:bodyPr anchor="b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Эксперты уверяют: коммерсанты востребованы в любые, даже</a:t>
            </a:r>
            <a:br>
              <a:rPr lang="ru-RU" sz="2800" b="1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кризисные времена, ведь именно эти специалисты:</a:t>
            </a:r>
            <a:br>
              <a:rPr lang="ru-RU" sz="2800" b="1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</a:b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0113" y="511388"/>
            <a:ext cx="7110483" cy="566557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всегда в курсе того, где можно достать деньги, для приобретения интересующего  товара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умеют работать с финансами и могут научить этому других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правильно оценивают, что необходимо продать, а что – купить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способны спланировать будущее компании, сделать верные прогнозы и вывести организацию даже из тупиковой ситуации</a:t>
            </a:r>
            <a:endParaRPr lang="ru-RU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79746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722" y="586855"/>
            <a:ext cx="2958866" cy="4299044"/>
          </a:xfrm>
        </p:spPr>
        <p:txBody>
          <a:bodyPr anchor="b">
            <a:no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Необходимые навыки и знания для овладения специальностью «Коммерция» </a:t>
            </a:r>
            <a:br>
              <a:rPr lang="ru-RU" sz="2800" b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должны: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08227" y="511388"/>
            <a:ext cx="7438030" cy="6216958"/>
          </a:xfrm>
        </p:spPr>
        <p:txBody>
          <a:bodyPr anchor="ctr">
            <a:norm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ориентироваться в цифрах, как рыба в воде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правильно считать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 знать «на зубок» математику, основы экономики, статистики и финансов, трудовое и налоговое законодательство, законодательство в бухгалтерской сфере, основы экономики и аудита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 работать на компьютере, в т. ч. и в специализированных  программах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 обладать аналитическими способностями, хорошей памятью, быть аккуратными, организованными и терпеливыми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 подходить к работе крайне ответственно</a:t>
            </a:r>
          </a:p>
          <a:p>
            <a:pPr marL="0" lvl="0" indent="0">
              <a:spcAft>
                <a:spcPts val="1000"/>
              </a:spcAft>
              <a:buNone/>
              <a:tabLst>
                <a:tab pos="457200" algn="l"/>
              </a:tabLst>
            </a:pPr>
            <a:endParaRPr lang="ru-RU" sz="16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839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61" name="Rectangle 103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196" y="513853"/>
            <a:ext cx="4994726" cy="1470395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Times New Roman"/>
                <a:ea typeface="Calibri"/>
              </a:rPr>
              <a:t>Интересные факты о профессиональном направлении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062" name="Group 103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034" name="Rectangle 103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3" name="Rectangle 103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64" name="Rectangle 103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268" y="2224585"/>
            <a:ext cx="5324666" cy="4435522"/>
          </a:xfrm>
        </p:spPr>
        <p:txBody>
          <a:bodyPr anchor="ctr">
            <a:normAutofit fontScale="85000" lnSpcReduction="20000"/>
          </a:bodyPr>
          <a:lstStyle/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sz="2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Чтобы установить связь с покупателем, нужно в среднем </a:t>
            </a:r>
            <a:r>
              <a:rPr lang="ru-RU" sz="26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совершить 18 звонков</a:t>
            </a:r>
            <a:r>
              <a:rPr lang="ru-RU" sz="2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endParaRPr lang="ru-RU" sz="26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6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Самый продаваемый в мире </a:t>
            </a:r>
            <a:r>
              <a:rPr lang="ru-RU" sz="26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товар-бензин</a:t>
            </a:r>
            <a:endParaRPr lang="ru-RU" sz="2600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6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Раньше </a:t>
            </a:r>
            <a:r>
              <a:rPr lang="ru-RU" sz="26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пятница</a:t>
            </a:r>
            <a:r>
              <a:rPr lang="ru-RU" sz="26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была свободным от работы днём, а, как следствие, </a:t>
            </a:r>
            <a:r>
              <a:rPr lang="ru-RU" sz="26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базарным</a:t>
            </a:r>
            <a:r>
              <a:rPr lang="ru-RU" sz="26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 В пятницу, получая товар, обещали в следующий базарный день отдать полагающиеся за него деньги. С тех пор для обозначения людей, не исполняющих обещания, говорят: </a:t>
            </a:r>
            <a:r>
              <a:rPr lang="ru-RU" sz="26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«У него семь пятниц на неделе»</a:t>
            </a:r>
            <a:endParaRPr lang="ru-RU" sz="2600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marL="685800" indent="-457200">
              <a:spcAft>
                <a:spcPts val="0"/>
              </a:spcAft>
              <a:buAutoNum type="arabicPeriod"/>
            </a:pPr>
            <a:endParaRPr lang="ru-RU" sz="20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endParaRPr lang="ru-RU" sz="20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1065" name="Rectangle 103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6" name="Rectangle 104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130" y="1030806"/>
            <a:ext cx="5772046" cy="5317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7395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477" y="511388"/>
            <a:ext cx="3764495" cy="5711991"/>
          </a:xfrm>
        </p:spPr>
        <p:txBody>
          <a:bodyPr anchor="b">
            <a:noAutofit/>
          </a:bodyPr>
          <a:lstStyle/>
          <a:p>
            <a:pPr algn="ctr"/>
            <a:br>
              <a:rPr lang="ru-RU" sz="2800" b="1" dirty="0">
                <a:latin typeface="Times New Roman" pitchFamily="18" charset="0"/>
                <a:ea typeface="Calibri"/>
                <a:cs typeface="Times New Roman" pitchFamily="18" charset="0"/>
              </a:rPr>
            </a:br>
            <a:br>
              <a:rPr lang="ru-RU" sz="2800" b="1" dirty="0">
                <a:latin typeface="Times New Roman" pitchFamily="18" charset="0"/>
                <a:ea typeface="Calibri"/>
                <a:cs typeface="Times New Roman" pitchFamily="18" charset="0"/>
              </a:rPr>
            </a:br>
            <a:br>
              <a:rPr lang="ru-RU" sz="2800" b="1" dirty="0">
                <a:latin typeface="Times New Roman" pitchFamily="18" charset="0"/>
                <a:ea typeface="Calibri"/>
                <a:cs typeface="Times New Roman" pitchFamily="18" charset="0"/>
              </a:rPr>
            </a:br>
            <a:br>
              <a:rPr lang="ru-RU" sz="2800" b="1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Коммерсанты работают с покупателями, отслеживают сбыт продукции, составляют «План продаж», который является основой для разработки «Плана производства»</a:t>
            </a:r>
            <a:br>
              <a:rPr lang="ru-RU" sz="2800" b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br>
              <a:rPr lang="ru-RU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80932" y="313900"/>
            <a:ext cx="7055892" cy="6127844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СТРУКТУРА БИЗНЕС-ПЛАНА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Резюме</a:t>
            </a:r>
          </a:p>
          <a:p>
            <a:pPr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Описание фирмы</a:t>
            </a:r>
          </a:p>
          <a:p>
            <a:pPr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Целевой рынок</a:t>
            </a:r>
          </a:p>
          <a:p>
            <a:pPr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Анализ рынка</a:t>
            </a:r>
          </a:p>
          <a:p>
            <a:pPr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Источники и объем требуемых средств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План производства</a:t>
            </a:r>
          </a:p>
          <a:p>
            <a:pPr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Маркетинг</a:t>
            </a:r>
          </a:p>
          <a:p>
            <a:pPr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Управленческий персонал</a:t>
            </a:r>
          </a:p>
          <a:p>
            <a:pPr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Оценка риска</a:t>
            </a:r>
          </a:p>
          <a:p>
            <a:pPr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Финансовый план (бюджет)</a:t>
            </a:r>
          </a:p>
          <a:p>
            <a:pPr>
              <a:buFont typeface="+mj-lt"/>
              <a:buAutoNum type="arabicPeriod"/>
            </a:pPr>
            <a:endParaRPr lang="ru-RU" b="0" i="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920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 Получение прибыли и её экономическое обоснование – основа деятельности коммерсанта</a:t>
            </a:r>
            <a:br>
              <a:rPr lang="ru-RU" sz="2800" dirty="0">
                <a:latin typeface="Calibri"/>
                <a:ea typeface="Calibri"/>
                <a:cs typeface="Times New Roman"/>
              </a:rPr>
            </a:br>
            <a:endParaRPr lang="ru-RU" sz="28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1583140"/>
            <a:ext cx="10515600" cy="4593823"/>
          </a:xfrm>
        </p:spPr>
        <p:txBody>
          <a:bodyPr/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Подробная инструкция по выполнению задания: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Составить доводы в пользу бизнес –идеи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Определить ресурсы, необходимые для реализации бизнес-идеи 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Изучить технологию приготовления блинов (посмотреть ролик «Технология приготовления блинов)</a:t>
            </a:r>
            <a:endParaRPr lang="ru-RU" sz="2400" b="1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1A1A1A"/>
                </a:solidFill>
                <a:latin typeface="Times New Roman"/>
                <a:ea typeface="Calibri"/>
                <a:cs typeface="Times New Roman"/>
              </a:rPr>
              <a:t>Рассчитать стоимость сырьевого набора для блинов 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Спланировать предполагаемую прибыль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096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4524" y="636668"/>
            <a:ext cx="10208527" cy="195845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solidFill>
                  <a:srgbClr val="1A1A1A"/>
                </a:solidFill>
                <a:latin typeface="Times New Roman"/>
                <a:ea typeface="Calibri"/>
                <a:cs typeface="Times New Roman"/>
              </a:rPr>
              <a:t>Расчет стоимости сырьевого набора для блинов </a:t>
            </a:r>
            <a:br>
              <a:rPr lang="ru-RU" sz="4000" dirty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4630495"/>
              </p:ext>
            </p:extLst>
          </p:nvPr>
        </p:nvGraphicFramePr>
        <p:xfrm>
          <a:off x="382138" y="941694"/>
          <a:ext cx="11259402" cy="5542077"/>
        </p:xfrm>
        <a:graphic>
          <a:graphicData uri="http://schemas.openxmlformats.org/drawingml/2006/table">
            <a:tbl>
              <a:tblPr firstRow="1" firstCol="1" bandRow="1"/>
              <a:tblGrid>
                <a:gridCol w="583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9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94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11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19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236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245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№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пп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Сырье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Рецепт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 35 блинов 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/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Цена ТС «Монетка», </a:t>
                      </a:r>
                    </a:p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Сумма</a:t>
                      </a:r>
                      <a:r>
                        <a:rPr lang="ru-RU" sz="2000" baseline="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з</a:t>
                      </a: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атрат,</a:t>
                      </a:r>
                      <a:r>
                        <a:rPr lang="ru-RU" sz="2000" baseline="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руб.</a:t>
                      </a: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34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35 блинов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блин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Молоко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Мука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Яйцо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Соль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Сода пищевая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730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Масло растительное для жарки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360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Итого затрат на сырье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07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7.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Газ</a:t>
                      </a:r>
                      <a:r>
                        <a:rPr lang="en-US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</a:t>
                      </a: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электроэнергия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</a:t>
                      </a:r>
                      <a:r>
                        <a:rPr lang="ru-RU" sz="2000" baseline="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производственных затрат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2157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4524" y="636668"/>
            <a:ext cx="10208527" cy="195845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latin typeface="Times New Roman" pitchFamily="18" charset="0"/>
                <a:ea typeface="Calibri"/>
                <a:cs typeface="Times New Roman" pitchFamily="18" charset="0"/>
              </a:rPr>
              <a:t>Анализ</a:t>
            </a:r>
            <a:r>
              <a:rPr lang="ru-RU" sz="4000" dirty="0">
                <a:latin typeface="Times New Roman" pitchFamily="18" charset="0"/>
                <a:ea typeface="Calibri"/>
                <a:cs typeface="Times New Roman" pitchFamily="18" charset="0"/>
              </a:rPr>
              <a:t> цен </a:t>
            </a:r>
            <a:r>
              <a:rPr lang="ru-RU" sz="3600" dirty="0">
                <a:latin typeface="Times New Roman" pitchFamily="18" charset="0"/>
                <a:ea typeface="Calibri"/>
                <a:cs typeface="Times New Roman" pitchFamily="18" charset="0"/>
              </a:rPr>
              <a:t>на</a:t>
            </a:r>
            <a:r>
              <a:rPr lang="ru-RU" sz="4000" dirty="0">
                <a:latin typeface="Times New Roman" pitchFamily="18" charset="0"/>
                <a:ea typeface="Calibri"/>
                <a:cs typeface="Times New Roman" pitchFamily="18" charset="0"/>
              </a:rPr>
              <a:t> сырье</a:t>
            </a:r>
            <a:br>
              <a:rPr lang="ru-RU" sz="4000" dirty="0"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5673558"/>
              </p:ext>
            </p:extLst>
          </p:nvPr>
        </p:nvGraphicFramePr>
        <p:xfrm>
          <a:off x="382138" y="941694"/>
          <a:ext cx="7853781" cy="5340044"/>
        </p:xfrm>
        <a:graphic>
          <a:graphicData uri="http://schemas.openxmlformats.org/drawingml/2006/table">
            <a:tbl>
              <a:tblPr firstRow="1" firstCol="1" bandRow="1"/>
              <a:tblGrid>
                <a:gridCol w="583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9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96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810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659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№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пп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Сырье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Рецепт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 35 блинов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Цена ТС «Монетка», </a:t>
                      </a:r>
                    </a:p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Молоко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1л 55-70 руб.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Мука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кг 69-80 руб.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Яйцо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шт. 9-15 руб.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Соль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кг 12 руб.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Сода пищевая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500 гр. 39 руб.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30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Масло растительное для жарки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л 85-130 руб.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45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Итого затрат на сырье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*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8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7.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Электроэнергия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кВт*час 5, 15 руб.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</a:t>
                      </a:r>
                      <a:r>
                        <a:rPr lang="ru-RU" sz="2000" baseline="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производственных затрат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5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0543" y="1146412"/>
            <a:ext cx="3685073" cy="469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366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4524" y="636668"/>
            <a:ext cx="10208527" cy="195845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solidFill>
                  <a:srgbClr val="1A1A1A"/>
                </a:solidFill>
                <a:latin typeface="Times New Roman"/>
                <a:ea typeface="Calibri"/>
                <a:cs typeface="Times New Roman"/>
              </a:rPr>
              <a:t>Расчет стоимости сырьевого набора для блинов </a:t>
            </a:r>
            <a:br>
              <a:rPr lang="ru-RU" sz="4000" dirty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3189433"/>
              </p:ext>
            </p:extLst>
          </p:nvPr>
        </p:nvGraphicFramePr>
        <p:xfrm>
          <a:off x="423082" y="941694"/>
          <a:ext cx="11259402" cy="5559645"/>
        </p:xfrm>
        <a:graphic>
          <a:graphicData uri="http://schemas.openxmlformats.org/drawingml/2006/table">
            <a:tbl>
              <a:tblPr firstRow="1" firstCol="1" bandRow="1"/>
              <a:tblGrid>
                <a:gridCol w="583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9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86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19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19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236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245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№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пп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Сырье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Рецепт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Цена ТС «Монетка», </a:t>
                      </a:r>
                    </a:p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Сумма</a:t>
                      </a:r>
                      <a:r>
                        <a:rPr lang="ru-RU" sz="2000" baseline="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з</a:t>
                      </a: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атрат,</a:t>
                      </a:r>
                      <a:r>
                        <a:rPr lang="ru-RU" sz="2000" baseline="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руб.</a:t>
                      </a: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34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35 блинов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r>
                        <a:rPr lang="ru-RU" sz="2000" baseline="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блин</a:t>
                      </a: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Молоко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1л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1л 55-70 руб.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Мука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300 гр.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кг 69-80 руб.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Яйцо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шт.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шт. 7 руб.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Соль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2,5 гр.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кг 12 руб.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Сода пищевая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2,5 гр.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500 гр. 39 руб.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730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Масло растительное для жарки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 гр.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л 85-130 руб.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360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Итого затрат на сырье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*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13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7.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Электроэнергия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1 кВт*час.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кВт*час 5, 15 руб.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</a:t>
                      </a:r>
                      <a:r>
                        <a:rPr lang="ru-RU" sz="2000" baseline="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производственных затрат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1A1A1A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26060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</TotalTime>
  <Words>943</Words>
  <Application>Microsoft Office PowerPoint</Application>
  <PresentationFormat>Широкоэкранный</PresentationFormat>
  <Paragraphs>270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Государственное автономное профессиональное образовательное учреждение  Свердловской области «Красноуфимский аграрный колледж»</vt:lpstr>
      <vt:lpstr>Эксперты уверяют: коммерсанты востребованы в любые, даже кризисные времена, ведь именно эти специалисты: </vt:lpstr>
      <vt:lpstr>Необходимые навыки и знания для овладения специальностью «Коммерция»  должны:</vt:lpstr>
      <vt:lpstr>Интересные факты о профессиональном направлении</vt:lpstr>
      <vt:lpstr>    Коммерсанты работают с покупателями, отслеживают сбыт продукции, составляют «План продаж», который является основой для разработки «Плана производства»   </vt:lpstr>
      <vt:lpstr> Получение прибыли и её экономическое обоснование – основа деятельности коммерсанта </vt:lpstr>
      <vt:lpstr>Расчет стоимости сырьевого набора для блинов  </vt:lpstr>
      <vt:lpstr>Анализ цен на сырье </vt:lpstr>
      <vt:lpstr>Расчет стоимости сырьевого набора для блинов  </vt:lpstr>
      <vt:lpstr>Расчет стоимости сырьевого набора для блинов  </vt:lpstr>
      <vt:lpstr>Расчет полной (коммерческой) себестоимости </vt:lpstr>
      <vt:lpstr>Презентация PowerPoint</vt:lpstr>
      <vt:lpstr>Прибыль= Доходы -Расходы</vt:lpstr>
      <vt:lpstr>Вопросы для обучающихся</vt:lpstr>
      <vt:lpstr>Государственное автономное профессиональное образовательное учреждение  Свердловской области «Красноуфимский аграрный колледж»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ГАПОУ СО «Красноуфимский аграрный колледж»</dc:title>
  <dc:creator>User</dc:creator>
  <cp:lastModifiedBy>svetlana.snezhko@dnevnik.ru</cp:lastModifiedBy>
  <cp:revision>130</cp:revision>
  <dcterms:created xsi:type="dcterms:W3CDTF">2022-02-14T16:48:58Z</dcterms:created>
  <dcterms:modified xsi:type="dcterms:W3CDTF">2023-12-15T03:48:49Z</dcterms:modified>
</cp:coreProperties>
</file>