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ACAE5-07F9-492B-9448-E3D34C81D0E0}" type="datetimeFigureOut">
              <a:rPr lang="ru-RU" smtClean="0"/>
              <a:t>16.11.2012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74022-07BA-4720-86B5-AD8A9AB885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060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/>
              <a:t>Тема </a:t>
            </a:r>
            <a:r>
              <a:rPr lang="ru-RU" dirty="0"/>
              <a:t>Ценообразование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861048"/>
            <a:ext cx="6400800" cy="17526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dirty="0"/>
              <a:t>1.Цена и её функции</a:t>
            </a:r>
          </a:p>
          <a:p>
            <a:pPr algn="l"/>
            <a:r>
              <a:rPr lang="ru-RU" dirty="0"/>
              <a:t>2.Виды цен и их классификация. Состав цен.</a:t>
            </a:r>
          </a:p>
          <a:p>
            <a:pPr algn="l"/>
            <a:r>
              <a:rPr lang="ru-RU" dirty="0"/>
              <a:t>3.Методика установления рыночных цен на товары.</a:t>
            </a:r>
          </a:p>
          <a:p>
            <a:pPr algn="l"/>
            <a:r>
              <a:rPr lang="ru-RU" dirty="0"/>
              <a:t>4.Ценовая политика предприятия.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006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42" y="0"/>
            <a:ext cx="6679922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911752" y="6338937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bg1"/>
                </a:solidFill>
              </a:rPr>
              <a:t>Рис. 2 Схема формирования ценовой политики</a:t>
            </a:r>
            <a:endParaRPr lang="ru-RU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44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548680"/>
            <a:ext cx="8229600" cy="4709160"/>
          </a:xfrm>
        </p:spPr>
        <p:txBody>
          <a:bodyPr/>
          <a:lstStyle/>
          <a:p>
            <a:pPr marL="137160" indent="0" algn="ctr">
              <a:buNone/>
            </a:pPr>
            <a:r>
              <a:rPr lang="ru-RU" dirty="0" smtClean="0"/>
              <a:t>Источники литературы</a:t>
            </a:r>
          </a:p>
          <a:p>
            <a:pPr marL="137160" indent="0" algn="ctr">
              <a:buNone/>
            </a:pPr>
            <a:endParaRPr lang="ru-RU" dirty="0"/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Семенов В. М. «Экономика предприятия» Битер, 2010 г., с. 223 - 244.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51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5472608"/>
          </a:xfrm>
        </p:spPr>
        <p:txBody>
          <a:bodyPr>
            <a:normAutofit fontScale="62500" lnSpcReduction="20000"/>
          </a:bodyPr>
          <a:lstStyle/>
          <a:p>
            <a:pPr marL="137160" indent="0">
              <a:buNone/>
            </a:pPr>
            <a:r>
              <a:rPr lang="ru-RU" i="1" dirty="0" smtClean="0"/>
              <a:t>Цена</a:t>
            </a:r>
            <a:r>
              <a:rPr lang="ru-RU" dirty="0" smtClean="0"/>
              <a:t>-это </a:t>
            </a:r>
            <a:r>
              <a:rPr lang="ru-RU" dirty="0"/>
              <a:t>количество денежных единиц (или других товаров, работ, услуг), за которые продавец согласен продать, а покупатель готов купить единицу товара или услуги</a:t>
            </a:r>
            <a:r>
              <a:rPr lang="ru-RU" dirty="0" smtClean="0"/>
              <a:t>.</a:t>
            </a:r>
          </a:p>
          <a:p>
            <a:pPr marL="137160" indent="0">
              <a:buNone/>
            </a:pPr>
            <a:endParaRPr lang="ru-RU" dirty="0"/>
          </a:p>
          <a:p>
            <a:pPr marL="137160" indent="0">
              <a:buNone/>
            </a:pPr>
            <a:r>
              <a:rPr lang="ru-RU" i="1" dirty="0"/>
              <a:t>Функции цены:</a:t>
            </a:r>
            <a:endParaRPr lang="ru-RU" dirty="0"/>
          </a:p>
          <a:p>
            <a:pPr marL="137160" indent="0">
              <a:buNone/>
            </a:pPr>
            <a:r>
              <a:rPr lang="ru-RU" dirty="0"/>
              <a:t>1.Учетная, или функция учета и измерение затрат общественного труда, т.е. денежное выражение стоимости товара.</a:t>
            </a:r>
          </a:p>
          <a:p>
            <a:pPr marL="137160" indent="0">
              <a:buNone/>
            </a:pPr>
            <a:r>
              <a:rPr lang="ru-RU" dirty="0"/>
              <a:t>2.Стимулирующая функция цены выражается в поощрительном или сдерживающем воздействии цены на производство и потребление товаров. Цена стимулирует производителя через  величину заключённой в ней прибыли, установление надбавок и скидок к основной цене.</a:t>
            </a:r>
          </a:p>
          <a:p>
            <a:pPr marL="137160" indent="0">
              <a:buNone/>
            </a:pPr>
            <a:r>
              <a:rPr lang="ru-RU" dirty="0"/>
              <a:t>3.Распределительная функция цены состоит в том, что они участвуют в распределении и перераспределении национального дохода между отраслями экономики.</a:t>
            </a:r>
          </a:p>
          <a:p>
            <a:pPr marL="137160" indent="0">
              <a:buNone/>
            </a:pPr>
            <a:r>
              <a:rPr lang="ru-RU" dirty="0"/>
              <a:t>4.Функция сбалансирования спроса и предложения выражается в том, что через цены осуществляется связь между производством и потреблением, предложением и спросом.</a:t>
            </a:r>
          </a:p>
          <a:p>
            <a:pPr marL="137160" indent="0">
              <a:buNone/>
            </a:pPr>
            <a:r>
              <a:rPr lang="ru-RU" dirty="0"/>
              <a:t>5.Функция цены как критерия рационального размещения производства проявляется в том, что с помощью механизма цен осуществляется перелив капиталов из одного сектора экономики в другой и внутри отдельных секторов.</a:t>
            </a:r>
          </a:p>
          <a:p>
            <a:pPr marL="137160" indent="0">
              <a:buNone/>
            </a:pP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dirty="0"/>
              <a:t>1. Цена и её функции</a:t>
            </a:r>
          </a:p>
        </p:txBody>
      </p:sp>
    </p:spTree>
    <p:extLst>
      <p:ext uri="{BB962C8B-B14F-4D97-AF65-F5344CB8AC3E}">
        <p14:creationId xmlns:p14="http://schemas.microsoft.com/office/powerpoint/2010/main" val="291607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8" name="Picture 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359700"/>
            <a:ext cx="6120680" cy="5330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8" name="Заголовок 1"/>
          <p:cNvSpPr>
            <a:spLocks noGrp="1"/>
          </p:cNvSpPr>
          <p:nvPr>
            <p:ph type="title"/>
          </p:nvPr>
        </p:nvSpPr>
        <p:spPr>
          <a:xfrm>
            <a:off x="395536" y="16114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>
                <a:effectLst/>
              </a:rPr>
              <a:t>2.Вид цен и их </a:t>
            </a:r>
            <a:r>
              <a:rPr lang="ru-RU" dirty="0" smtClean="0">
                <a:effectLst/>
              </a:rPr>
              <a:t>классификация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8811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8387248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88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3.Методика установления рыночных цен на товары.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37160" indent="0">
              <a:lnSpc>
                <a:spcPct val="120000"/>
              </a:lnSpc>
              <a:buNone/>
            </a:pPr>
            <a:r>
              <a:rPr lang="ru-RU" dirty="0" smtClean="0"/>
              <a:t>1.Затратные </a:t>
            </a:r>
            <a:r>
              <a:rPr lang="ru-RU" dirty="0"/>
              <a:t>методы ценообразования</a:t>
            </a:r>
          </a:p>
          <a:p>
            <a:pPr marL="137160" indent="0">
              <a:lnSpc>
                <a:spcPct val="120000"/>
              </a:lnSpc>
              <a:buNone/>
            </a:pPr>
            <a:r>
              <a:rPr lang="ru-RU" dirty="0"/>
              <a:t>а).Определение цен с помощью нормативов рентабельности к затратам. Этот метод используют производители товаров.</a:t>
            </a:r>
          </a:p>
          <a:p>
            <a:pPr marL="137160" indent="0">
              <a:lnSpc>
                <a:spcPct val="120000"/>
              </a:lnSpc>
              <a:buNone/>
            </a:pPr>
            <a:r>
              <a:rPr lang="ru-RU" dirty="0"/>
              <a:t>Цр=ПС+%П, где</a:t>
            </a:r>
          </a:p>
          <a:p>
            <a:pPr marL="137160" indent="0">
              <a:lnSpc>
                <a:spcPct val="120000"/>
              </a:lnSpc>
              <a:buNone/>
            </a:pPr>
            <a:r>
              <a:rPr lang="ru-RU" dirty="0"/>
              <a:t>Цр-цена реализации</a:t>
            </a:r>
          </a:p>
          <a:p>
            <a:pPr marL="137160" indent="0">
              <a:lnSpc>
                <a:spcPct val="120000"/>
              </a:lnSpc>
              <a:buNone/>
            </a:pPr>
            <a:r>
              <a:rPr lang="ru-RU" dirty="0"/>
              <a:t>ПС-полная себестоимость</a:t>
            </a:r>
          </a:p>
          <a:p>
            <a:pPr marL="137160" indent="0">
              <a:lnSpc>
                <a:spcPct val="120000"/>
              </a:lnSpc>
              <a:buNone/>
            </a:pPr>
            <a:r>
              <a:rPr lang="ru-RU" dirty="0"/>
              <a:t>П-прибыль</a:t>
            </a:r>
          </a:p>
          <a:p>
            <a:pPr marL="137160" indent="0">
              <a:lnSpc>
                <a:spcPct val="120000"/>
              </a:lnSpc>
              <a:buNone/>
            </a:pPr>
            <a:r>
              <a:rPr lang="ru-RU" dirty="0"/>
              <a:t>б).Определение цен продаж при многозвенной системе товародвижения с помощью торговых скидок (надбавок). Этот метод используют торговые организации оптового и розничного звена.</a:t>
            </a:r>
          </a:p>
          <a:p>
            <a:pPr marL="137160" indent="0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795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280920" cy="3566616"/>
          </a:xfrm>
        </p:spPr>
        <p:txBody>
          <a:bodyPr>
            <a:normAutofit fontScale="55000" lnSpcReduction="20000"/>
          </a:bodyPr>
          <a:lstStyle/>
          <a:p>
            <a:pPr marL="137160" indent="0">
              <a:lnSpc>
                <a:spcPct val="120000"/>
              </a:lnSpc>
              <a:buNone/>
            </a:pPr>
            <a:r>
              <a:rPr lang="ru-RU" dirty="0"/>
              <a:t>в).Метод «Целевой прибыли». </a:t>
            </a:r>
            <a:endParaRPr lang="ru-RU" dirty="0" smtClean="0"/>
          </a:p>
          <a:p>
            <a:pPr marL="137160" indent="0">
              <a:lnSpc>
                <a:spcPct val="120000"/>
              </a:lnSpc>
              <a:buNone/>
            </a:pPr>
            <a:r>
              <a:rPr lang="ru-RU" dirty="0" smtClean="0"/>
              <a:t>Порог </a:t>
            </a:r>
            <a:r>
              <a:rPr lang="ru-RU" dirty="0"/>
              <a:t>рентабельности (или критическая точка)-это такая выручка, при которой предприятие не имеет убытков, но ещё не имеет прибыли:</a:t>
            </a:r>
          </a:p>
          <a:p>
            <a:pPr marL="137160" indent="0">
              <a:lnSpc>
                <a:spcPct val="120000"/>
              </a:lnSpc>
              <a:buNone/>
            </a:pPr>
            <a:r>
              <a:rPr lang="ru-RU" dirty="0"/>
              <a:t>П=СМ-</a:t>
            </a:r>
            <a:r>
              <a:rPr lang="en-US" dirty="0"/>
              <a:t>F</a:t>
            </a:r>
            <a:r>
              <a:rPr lang="ru-RU" dirty="0"/>
              <a:t>С=0, где П-величина прибыли; СМ-валовая маржа-разница между объемом реализации и переменными издержками; </a:t>
            </a:r>
            <a:r>
              <a:rPr lang="en-US" dirty="0"/>
              <a:t>F</a:t>
            </a:r>
            <a:r>
              <a:rPr lang="ru-RU" dirty="0"/>
              <a:t>С-постоянные издержки.</a:t>
            </a:r>
          </a:p>
          <a:p>
            <a:pPr marL="137160" indent="0">
              <a:lnSpc>
                <a:spcPct val="120000"/>
              </a:lnSpc>
              <a:buNone/>
            </a:pPr>
            <a:r>
              <a:rPr lang="ru-RU" dirty="0"/>
              <a:t>Значение порога рентабельности определяется по формуле:</a:t>
            </a:r>
          </a:p>
          <a:p>
            <a:pPr marL="137160" indent="0">
              <a:lnSpc>
                <a:spcPct val="120000"/>
              </a:lnSpc>
              <a:buNone/>
            </a:pPr>
            <a:r>
              <a:rPr lang="en-US" dirty="0"/>
              <a:t>Q</a:t>
            </a:r>
            <a:r>
              <a:rPr lang="ru-RU" baseline="-25000" dirty="0"/>
              <a:t>р</a:t>
            </a:r>
            <a:r>
              <a:rPr lang="ru-RU" dirty="0"/>
              <a:t>= , где а-доля маржи в выручке от реализации.</a:t>
            </a:r>
          </a:p>
          <a:p>
            <a:pPr marL="137160" indent="0">
              <a:lnSpc>
                <a:spcPct val="120000"/>
              </a:lnSpc>
              <a:buNone/>
            </a:pPr>
            <a:r>
              <a:rPr lang="ru-RU" dirty="0"/>
              <a:t>Пороговое количество товара равно:</a:t>
            </a:r>
          </a:p>
          <a:p>
            <a:pPr marL="137160" indent="0">
              <a:lnSpc>
                <a:spcPct val="120000"/>
              </a:lnSpc>
              <a:buNone/>
            </a:pPr>
            <a:r>
              <a:rPr lang="en-US" dirty="0"/>
              <a:t>N</a:t>
            </a:r>
            <a:r>
              <a:rPr lang="ru-RU" baseline="-25000" dirty="0"/>
              <a:t>р</a:t>
            </a:r>
            <a:r>
              <a:rPr lang="ru-RU" dirty="0"/>
              <a:t>= , где </a:t>
            </a:r>
            <a:r>
              <a:rPr lang="en-US" dirty="0"/>
              <a:t>P</a:t>
            </a:r>
            <a:r>
              <a:rPr lang="ru-RU" dirty="0"/>
              <a:t>-цена товара; </a:t>
            </a:r>
            <a:r>
              <a:rPr lang="en-US" dirty="0"/>
              <a:t>AVC</a:t>
            </a:r>
            <a:r>
              <a:rPr lang="ru-RU" dirty="0"/>
              <a:t>-переменные издержки на единицу товара.</a:t>
            </a:r>
          </a:p>
          <a:p>
            <a:pPr marL="137160" indent="0">
              <a:lnSpc>
                <a:spcPct val="120000"/>
              </a:lnSpc>
              <a:buNone/>
            </a:pPr>
            <a:r>
              <a:rPr lang="ru-RU" i="1" dirty="0"/>
              <a:t>Пример.</a:t>
            </a:r>
            <a:r>
              <a:rPr lang="ru-RU" dirty="0"/>
              <a:t> Переменные издержки  на единицу товара составляют 100руб. Постоянные издержки-300тыс. руб. Объем сбыта-5000шт. </a:t>
            </a:r>
            <a:r>
              <a:rPr lang="ru-RU" dirty="0" smtClean="0"/>
              <a:t>Цена </a:t>
            </a:r>
            <a:r>
              <a:rPr lang="ru-RU" dirty="0"/>
              <a:t>за единицу-200руб.</a:t>
            </a:r>
            <a:endParaRPr lang="ru-RU" dirty="0"/>
          </a:p>
        </p:txBody>
      </p:sp>
      <p:sp>
        <p:nvSpPr>
          <p:cNvPr id="27" name="Подзаголовок 2"/>
          <p:cNvSpPr txBox="1">
            <a:spLocks/>
          </p:cNvSpPr>
          <p:nvPr/>
        </p:nvSpPr>
        <p:spPr>
          <a:xfrm>
            <a:off x="5542419" y="2924944"/>
            <a:ext cx="3526780" cy="4109008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ru-RU" dirty="0"/>
              <a:t>Наклон прямой, характеризующий изменение выручки, определяется ценой. Прямые валового дохода (выручки) и валовых издержек пересекаются при величине объема сбыта, равной 3000 шт.</a:t>
            </a:r>
          </a:p>
          <a:p>
            <a:pPr algn="just">
              <a:lnSpc>
                <a:spcPct val="120000"/>
              </a:lnSpc>
            </a:pPr>
            <a:r>
              <a:rPr lang="ru-RU" dirty="0"/>
              <a:t>Доля валовой маржи в выручке составляет:</a:t>
            </a:r>
          </a:p>
          <a:p>
            <a:pPr algn="just">
              <a:lnSpc>
                <a:spcPct val="120000"/>
              </a:lnSpc>
            </a:pPr>
            <a:r>
              <a:rPr lang="ru-RU" dirty="0"/>
              <a:t>а = 200х5000 – 100х5000 / 200х5000 = 0,5.</a:t>
            </a:r>
          </a:p>
          <a:p>
            <a:pPr algn="just">
              <a:lnSpc>
                <a:spcPct val="120000"/>
              </a:lnSpc>
            </a:pPr>
            <a:r>
              <a:rPr lang="ru-RU" dirty="0"/>
              <a:t>Порог рентабельности равен:</a:t>
            </a:r>
          </a:p>
          <a:p>
            <a:pPr algn="just">
              <a:lnSpc>
                <a:spcPct val="120000"/>
              </a:lnSpc>
            </a:pPr>
            <a:r>
              <a:rPr lang="en-US" dirty="0"/>
              <a:t>Qp = </a:t>
            </a:r>
            <a:r>
              <a:rPr lang="ru-RU" dirty="0"/>
              <a:t>300 000 : 0,5 = 600 000 руб.</a:t>
            </a:r>
          </a:p>
          <a:p>
            <a:pPr algn="just">
              <a:lnSpc>
                <a:spcPct val="120000"/>
              </a:lnSpc>
            </a:pPr>
            <a:r>
              <a:rPr lang="ru-RU" dirty="0"/>
              <a:t>Пороговое количество товара:</a:t>
            </a:r>
          </a:p>
          <a:p>
            <a:pPr algn="just">
              <a:lnSpc>
                <a:spcPct val="120000"/>
              </a:lnSpc>
            </a:pPr>
            <a:r>
              <a:rPr lang="en-US" dirty="0"/>
              <a:t>N</a:t>
            </a:r>
            <a:r>
              <a:rPr lang="ru-RU" dirty="0"/>
              <a:t> = 300 000 : (200 – 100) = 3000 шт. </a:t>
            </a:r>
          </a:p>
          <a:p>
            <a:pPr algn="just">
              <a:lnSpc>
                <a:spcPct val="120000"/>
              </a:lnSpc>
            </a:pPr>
            <a:r>
              <a:rPr lang="ru-RU" dirty="0"/>
              <a:t>Порогу рентабельности соответствуют объём реализации 3000шт. и выручка от реализации 600000руб. Именно при таком объеме реализации выручка полностью покрывает суммарные затраты и прибыль равна нулю. Каждая следующая единица товара, проданная, начиная с 3001-й, будет приносить прибыль.</a:t>
            </a:r>
          </a:p>
          <a:p>
            <a:pPr algn="just">
              <a:lnSpc>
                <a:spcPct val="120000"/>
              </a:lnSpc>
            </a:pP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635291" y="6473069"/>
            <a:ext cx="450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Рис. 1. определение порога рентабельности</a:t>
            </a:r>
            <a:endParaRPr lang="ru-RU" dirty="0"/>
          </a:p>
        </p:txBody>
      </p:sp>
      <p:sp>
        <p:nvSpPr>
          <p:cNvPr id="45" name="Полилиния 44"/>
          <p:cNvSpPr/>
          <p:nvPr/>
        </p:nvSpPr>
        <p:spPr>
          <a:xfrm>
            <a:off x="2981325" y="3519386"/>
            <a:ext cx="1619955" cy="1141492"/>
          </a:xfrm>
          <a:custGeom>
            <a:avLst/>
            <a:gdLst>
              <a:gd name="connsiteX0" fmla="*/ 1612900 w 1619955"/>
              <a:gd name="connsiteY0" fmla="*/ 0 h 1117600"/>
              <a:gd name="connsiteX1" fmla="*/ 0 w 1619955"/>
              <a:gd name="connsiteY1" fmla="*/ 1117600 h 1117600"/>
              <a:gd name="connsiteX2" fmla="*/ 1619250 w 1619955"/>
              <a:gd name="connsiteY2" fmla="*/ 650875 h 1117600"/>
              <a:gd name="connsiteX3" fmla="*/ 1612900 w 1619955"/>
              <a:gd name="connsiteY3" fmla="*/ 0 h 111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955" h="1117600">
                <a:moveTo>
                  <a:pt x="1612900" y="0"/>
                </a:moveTo>
                <a:lnTo>
                  <a:pt x="0" y="1117600"/>
                </a:lnTo>
                <a:lnTo>
                  <a:pt x="1619250" y="650875"/>
                </a:lnTo>
                <a:cubicBezTo>
                  <a:pt x="1620308" y="429683"/>
                  <a:pt x="1621367" y="208492"/>
                  <a:pt x="1612900" y="0"/>
                </a:cubicBezTo>
                <a:close/>
              </a:path>
            </a:pathLst>
          </a:custGeom>
          <a:solidFill>
            <a:srgbClr val="FF0000">
              <a:alpha val="82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3746881" y="3783675"/>
            <a:ext cx="403187" cy="3648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Полилиния 46"/>
          <p:cNvSpPr/>
          <p:nvPr/>
        </p:nvSpPr>
        <p:spPr>
          <a:xfrm>
            <a:off x="733425" y="4660878"/>
            <a:ext cx="2228850" cy="1568794"/>
          </a:xfrm>
          <a:custGeom>
            <a:avLst/>
            <a:gdLst>
              <a:gd name="connsiteX0" fmla="*/ 9525 w 2228850"/>
              <a:gd name="connsiteY0" fmla="*/ 657225 h 1547812"/>
              <a:gd name="connsiteX1" fmla="*/ 0 w 2228850"/>
              <a:gd name="connsiteY1" fmla="*/ 1547812 h 1547812"/>
              <a:gd name="connsiteX2" fmla="*/ 2228850 w 2228850"/>
              <a:gd name="connsiteY2" fmla="*/ 0 h 1547812"/>
              <a:gd name="connsiteX3" fmla="*/ 9525 w 2228850"/>
              <a:gd name="connsiteY3" fmla="*/ 657225 h 1547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28850" h="1547812">
                <a:moveTo>
                  <a:pt x="9525" y="657225"/>
                </a:moveTo>
                <a:lnTo>
                  <a:pt x="0" y="1547812"/>
                </a:lnTo>
                <a:lnTo>
                  <a:pt x="2228850" y="0"/>
                </a:lnTo>
                <a:lnTo>
                  <a:pt x="9525" y="657225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1576525" y="4787836"/>
            <a:ext cx="403187" cy="3648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Группа 3"/>
          <p:cNvGrpSpPr/>
          <p:nvPr/>
        </p:nvGrpSpPr>
        <p:grpSpPr>
          <a:xfrm>
            <a:off x="81141" y="3223566"/>
            <a:ext cx="5714995" cy="3272521"/>
            <a:chOff x="1785861" y="3924300"/>
            <a:chExt cx="5522989" cy="2493781"/>
          </a:xfrm>
        </p:grpSpPr>
        <p:cxnSp>
          <p:nvCxnSpPr>
            <p:cNvPr id="5" name="Прямая со стрелкой 4"/>
            <p:cNvCxnSpPr/>
            <p:nvPr/>
          </p:nvCxnSpPr>
          <p:spPr>
            <a:xfrm>
              <a:off x="2411413" y="6215063"/>
              <a:ext cx="4608512" cy="7937"/>
            </a:xfrm>
            <a:prstGeom prst="straightConnector1">
              <a:avLst/>
            </a:prstGeom>
            <a:ln w="127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 flipV="1">
              <a:off x="2411413" y="4149725"/>
              <a:ext cx="0" cy="2065338"/>
            </a:xfrm>
            <a:prstGeom prst="straightConnector1">
              <a:avLst/>
            </a:prstGeom>
            <a:ln w="12700" cmpd="sng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2411413" y="4149725"/>
              <a:ext cx="3744912" cy="206533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flipV="1">
              <a:off x="2411413" y="4657001"/>
              <a:ext cx="3744912" cy="85956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2411413" y="5529263"/>
              <a:ext cx="403225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4572000" y="5019584"/>
              <a:ext cx="0" cy="1195479"/>
            </a:xfrm>
            <a:prstGeom prst="line">
              <a:avLst/>
            </a:prstGeom>
            <a:ln w="127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6156325" y="4149725"/>
              <a:ext cx="0" cy="2065338"/>
            </a:xfrm>
            <a:prstGeom prst="line">
              <a:avLst/>
            </a:prstGeom>
            <a:ln w="127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6443663" y="4149725"/>
              <a:ext cx="6350" cy="503238"/>
            </a:xfrm>
            <a:prstGeom prst="straightConnector1">
              <a:avLst/>
            </a:prstGeom>
            <a:ln w="12700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6450013" y="4652963"/>
              <a:ext cx="0" cy="876300"/>
            </a:xfrm>
            <a:prstGeom prst="straightConnector1">
              <a:avLst/>
            </a:prstGeom>
            <a:ln w="12700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6450013" y="5529263"/>
              <a:ext cx="0" cy="685800"/>
            </a:xfrm>
            <a:prstGeom prst="straightConnector1">
              <a:avLst/>
            </a:prstGeom>
            <a:ln w="12700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Блок-схема: процесс 15"/>
            <p:cNvSpPr/>
            <p:nvPr/>
          </p:nvSpPr>
          <p:spPr>
            <a:xfrm>
              <a:off x="2771775" y="4724400"/>
              <a:ext cx="848871" cy="295185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dirty="0" smtClean="0">
                  <a:solidFill>
                    <a:schemeClr val="tx1"/>
                  </a:solidFill>
                </a:rPr>
                <a:t>Зона</a:t>
              </a:r>
              <a:endParaRPr lang="ru-RU" sz="12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dirty="0">
                  <a:solidFill>
                    <a:schemeClr val="tx1"/>
                  </a:solidFill>
                </a:rPr>
                <a:t>убытков</a:t>
              </a:r>
              <a:endParaRPr lang="ru-RU" sz="1200" dirty="0"/>
            </a:p>
          </p:txBody>
        </p:sp>
        <p:sp>
          <p:nvSpPr>
            <p:cNvPr id="17" name="TextBox 48"/>
            <p:cNvSpPr txBox="1">
              <a:spLocks noChangeArrowheads="1"/>
            </p:cNvSpPr>
            <p:nvPr/>
          </p:nvSpPr>
          <p:spPr bwMode="auto">
            <a:xfrm>
              <a:off x="4932363" y="3924300"/>
              <a:ext cx="792162" cy="351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9pPr>
            </a:lstStyle>
            <a:p>
              <a:pPr algn="ctr" eaLnBrk="1" hangingPunct="1"/>
              <a:r>
                <a:rPr lang="ru-RU" sz="1200" dirty="0">
                  <a:latin typeface="+mn-lt"/>
                </a:rPr>
                <a:t>Зона </a:t>
              </a:r>
              <a:r>
                <a:rPr lang="ru-RU" sz="1200" dirty="0">
                  <a:latin typeface="+mn-lt"/>
                  <a:ea typeface="SimHei" pitchFamily="49" charset="-122"/>
                </a:rPr>
                <a:t>прибыли</a:t>
              </a:r>
            </a:p>
          </p:txBody>
        </p:sp>
        <p:sp>
          <p:nvSpPr>
            <p:cNvPr id="18" name="TextBox 49"/>
            <p:cNvSpPr txBox="1">
              <a:spLocks noChangeArrowheads="1"/>
            </p:cNvSpPr>
            <p:nvPr/>
          </p:nvSpPr>
          <p:spPr bwMode="auto">
            <a:xfrm rot="16200000">
              <a:off x="869157" y="5101354"/>
              <a:ext cx="2160588" cy="327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ru-RU" sz="1100" dirty="0"/>
                <a:t>Затраты, результат, </a:t>
              </a:r>
              <a:r>
                <a:rPr lang="ru-RU" sz="1100" dirty="0" err="1"/>
                <a:t>тыс.руб</a:t>
              </a:r>
              <a:r>
                <a:rPr lang="ru-RU" sz="1600" dirty="0"/>
                <a:t>.</a:t>
              </a:r>
            </a:p>
          </p:txBody>
        </p:sp>
        <p:sp>
          <p:nvSpPr>
            <p:cNvPr id="19" name="TextBox 50"/>
            <p:cNvSpPr txBox="1">
              <a:spLocks noChangeArrowheads="1"/>
            </p:cNvSpPr>
            <p:nvPr/>
          </p:nvSpPr>
          <p:spPr bwMode="auto">
            <a:xfrm>
              <a:off x="2079625" y="4652963"/>
              <a:ext cx="461963" cy="193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ru-RU" sz="1050" dirty="0"/>
                <a:t>500</a:t>
              </a:r>
              <a:endParaRPr lang="ru-RU" sz="1000" dirty="0"/>
            </a:p>
          </p:txBody>
        </p:sp>
        <p:sp>
          <p:nvSpPr>
            <p:cNvPr id="20" name="TextBox 51"/>
            <p:cNvSpPr txBox="1">
              <a:spLocks noChangeArrowheads="1"/>
            </p:cNvSpPr>
            <p:nvPr/>
          </p:nvSpPr>
          <p:spPr bwMode="auto">
            <a:xfrm>
              <a:off x="2079625" y="5394325"/>
              <a:ext cx="452438" cy="193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ru-RU" sz="1050" dirty="0"/>
                <a:t>300</a:t>
              </a:r>
              <a:endParaRPr lang="ru-RU" sz="1000" dirty="0"/>
            </a:p>
          </p:txBody>
        </p:sp>
        <p:sp>
          <p:nvSpPr>
            <p:cNvPr id="21" name="TextBox 52"/>
            <p:cNvSpPr txBox="1">
              <a:spLocks noChangeArrowheads="1"/>
            </p:cNvSpPr>
            <p:nvPr/>
          </p:nvSpPr>
          <p:spPr bwMode="auto">
            <a:xfrm>
              <a:off x="6588125" y="4384675"/>
              <a:ext cx="287338" cy="211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200"/>
                <a:t>n</a:t>
              </a:r>
              <a:endParaRPr lang="ru-RU" sz="1200"/>
            </a:p>
          </p:txBody>
        </p:sp>
        <p:sp>
          <p:nvSpPr>
            <p:cNvPr id="22" name="TextBox 53"/>
            <p:cNvSpPr txBox="1">
              <a:spLocks noChangeArrowheads="1"/>
            </p:cNvSpPr>
            <p:nvPr/>
          </p:nvSpPr>
          <p:spPr bwMode="auto">
            <a:xfrm>
              <a:off x="6443663" y="4922838"/>
              <a:ext cx="576262" cy="193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050" dirty="0"/>
                <a:t>AVC</a:t>
              </a:r>
              <a:endParaRPr lang="ru-RU" sz="1000" dirty="0"/>
            </a:p>
          </p:txBody>
        </p:sp>
        <p:sp>
          <p:nvSpPr>
            <p:cNvPr id="23" name="TextBox 54"/>
            <p:cNvSpPr txBox="1">
              <a:spLocks noChangeArrowheads="1"/>
            </p:cNvSpPr>
            <p:nvPr/>
          </p:nvSpPr>
          <p:spPr bwMode="auto">
            <a:xfrm>
              <a:off x="6484938" y="5586413"/>
              <a:ext cx="390525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000" dirty="0"/>
                <a:t>FC</a:t>
              </a:r>
              <a:endParaRPr lang="ru-RU" sz="1000" dirty="0"/>
            </a:p>
          </p:txBody>
        </p:sp>
        <p:sp>
          <p:nvSpPr>
            <p:cNvPr id="24" name="TextBox 55"/>
            <p:cNvSpPr txBox="1">
              <a:spLocks noChangeArrowheads="1"/>
            </p:cNvSpPr>
            <p:nvPr/>
          </p:nvSpPr>
          <p:spPr bwMode="auto">
            <a:xfrm>
              <a:off x="4284663" y="6223000"/>
              <a:ext cx="574675" cy="193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9pPr>
            </a:lstStyle>
            <a:p>
              <a:pPr algn="ctr" eaLnBrk="1" hangingPunct="1"/>
              <a:r>
                <a:rPr lang="en-US" sz="1050" dirty="0"/>
                <a:t>3000</a:t>
              </a:r>
              <a:endParaRPr lang="ru-RU" sz="1000" dirty="0"/>
            </a:p>
          </p:txBody>
        </p:sp>
        <p:sp>
          <p:nvSpPr>
            <p:cNvPr id="25" name="TextBox 56"/>
            <p:cNvSpPr txBox="1">
              <a:spLocks noChangeArrowheads="1"/>
            </p:cNvSpPr>
            <p:nvPr/>
          </p:nvSpPr>
          <p:spPr bwMode="auto">
            <a:xfrm>
              <a:off x="5821363" y="6223000"/>
              <a:ext cx="669925" cy="193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9pPr>
            </a:lstStyle>
            <a:p>
              <a:pPr algn="ctr" eaLnBrk="1" hangingPunct="1"/>
              <a:r>
                <a:rPr lang="en-US" sz="1050"/>
                <a:t>5000</a:t>
              </a:r>
              <a:endParaRPr lang="ru-RU" sz="1050"/>
            </a:p>
          </p:txBody>
        </p:sp>
        <p:sp>
          <p:nvSpPr>
            <p:cNvPr id="26" name="TextBox 58"/>
            <p:cNvSpPr txBox="1">
              <a:spLocks noChangeArrowheads="1"/>
            </p:cNvSpPr>
            <p:nvPr/>
          </p:nvSpPr>
          <p:spPr bwMode="auto">
            <a:xfrm>
              <a:off x="6443663" y="6224588"/>
              <a:ext cx="865187" cy="193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  <a:cs typeface="Arial" pitchFamily="34" charset="0"/>
                </a:defRPr>
              </a:lvl9pPr>
            </a:lstStyle>
            <a:p>
              <a:pPr algn="ctr" eaLnBrk="1" hangingPunct="1"/>
              <a:r>
                <a:rPr lang="en-US" sz="1000" dirty="0"/>
                <a:t>N</a:t>
              </a:r>
              <a:r>
                <a:rPr lang="ru-RU" sz="1000" dirty="0"/>
                <a:t>, </a:t>
              </a:r>
              <a:r>
                <a:rPr lang="ru-RU" sz="1050" dirty="0" err="1"/>
                <a:t>шт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5744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8892480" cy="778098"/>
          </a:xfrm>
        </p:spPr>
        <p:txBody>
          <a:bodyPr>
            <a:noAutofit/>
          </a:bodyPr>
          <a:lstStyle/>
          <a:p>
            <a:r>
              <a:rPr lang="ru-RU" sz="2800" dirty="0"/>
              <a:t>Методы ценообразования, ориентирования на </a:t>
            </a:r>
            <a:r>
              <a:rPr lang="ru-RU" sz="2800" dirty="0" smtClean="0"/>
              <a:t>спрос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1008112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500" dirty="0" smtClean="0"/>
              <a:t>	К </a:t>
            </a:r>
            <a:r>
              <a:rPr lang="ru-RU" sz="1500" dirty="0"/>
              <a:t>данной группе методов могут быть отнесены следующие .</a:t>
            </a:r>
          </a:p>
          <a:p>
            <a:pPr marL="137160" indent="0" algn="just">
              <a:buNone/>
            </a:pPr>
            <a:r>
              <a:rPr lang="ru-RU" sz="1500" dirty="0" smtClean="0"/>
              <a:t>а)  Метод </a:t>
            </a:r>
            <a:r>
              <a:rPr lang="ru-RU" sz="1500" dirty="0"/>
              <a:t>воспринимаемой ценности-базируется на анализе качественных и количественных характеристик товара либо на величине экономического эффекта, получаемого потребителем за время использования товара (в первую очередь-средств производства).</a:t>
            </a:r>
          </a:p>
          <a:p>
            <a:pPr marL="137160" indent="0" algn="just">
              <a:buNone/>
            </a:pPr>
            <a:r>
              <a:rPr lang="ru-RU" sz="1500" dirty="0" smtClean="0"/>
              <a:t>б).Метод </a:t>
            </a:r>
            <a:r>
              <a:rPr lang="ru-RU" sz="1500" dirty="0"/>
              <a:t>определения цены на основе спроса применятся для товаров массового спроса, имеющих высокую эластичность спроса на цене. Находит наиболее практическое применение при определении цен на новый товар, у которого нет (или очень мало, как в случае олигополии) товаров конкурентов. Процедура расчёта цены состоит из следующих этапов:</a:t>
            </a:r>
          </a:p>
          <a:p>
            <a:pPr lvl="1" algn="just"/>
            <a:r>
              <a:rPr lang="ru-RU" sz="1500" dirty="0"/>
              <a:t>определение функции спроса (прогноз зависимости «объём спроса-цена»);</a:t>
            </a:r>
          </a:p>
          <a:p>
            <a:pPr lvl="1" algn="just"/>
            <a:r>
              <a:rPr lang="ru-RU" sz="1500" dirty="0"/>
              <a:t>определение функции издержек по производству и реализации (прогноз зависимости «объём спроса-издержки»);</a:t>
            </a:r>
          </a:p>
          <a:p>
            <a:pPr lvl="1" algn="just"/>
            <a:r>
              <a:rPr lang="ru-RU" sz="1500" dirty="0"/>
              <a:t>определение функции выручки от цены </a:t>
            </a:r>
            <a:r>
              <a:rPr lang="ru-RU" sz="1500" dirty="0" smtClean="0"/>
              <a:t>(прогноз </a:t>
            </a:r>
            <a:r>
              <a:rPr lang="ru-RU" sz="1500" dirty="0"/>
              <a:t>зависимости «цена-объём выручки»);</a:t>
            </a:r>
          </a:p>
          <a:p>
            <a:pPr lvl="1" algn="just"/>
            <a:r>
              <a:rPr lang="ru-RU" sz="1500" dirty="0"/>
              <a:t>определение функции прибыли от цены;</a:t>
            </a:r>
          </a:p>
          <a:p>
            <a:pPr lvl="1" algn="just"/>
            <a:r>
              <a:rPr lang="ru-RU" sz="1500" dirty="0"/>
              <a:t>определение функции рентабельности (от цены).</a:t>
            </a:r>
          </a:p>
          <a:p>
            <a:pPr marL="137160" indent="0" algn="just">
              <a:buNone/>
            </a:pPr>
            <a:r>
              <a:rPr lang="ru-RU" sz="1500" dirty="0" smtClean="0"/>
              <a:t>в) .Методы </a:t>
            </a:r>
            <a:r>
              <a:rPr lang="ru-RU" sz="1500" dirty="0"/>
              <a:t>ценообразования ориентированные на конкуренции. При использовании методов данной группы предприятие ориентирует свои цены не на затраты и спрос, а на текущие цены конкурентов, устанавливая их чуть ниже или выше цен </a:t>
            </a:r>
            <a:r>
              <a:rPr lang="ru-RU" sz="1500" dirty="0" smtClean="0"/>
              <a:t>конкурентов.</a:t>
            </a:r>
          </a:p>
          <a:p>
            <a:pPr marL="137160" indent="0" algn="just">
              <a:buNone/>
            </a:pPr>
            <a:r>
              <a:rPr lang="ru-RU" sz="1500" dirty="0" smtClean="0"/>
              <a:t>	К </a:t>
            </a:r>
            <a:r>
              <a:rPr lang="ru-RU" sz="1500" dirty="0"/>
              <a:t>данной группе методов обращаются те предприятия, которые затрудняются точно определить затраты на производство единицы продукции и считают средние цены, сформировавшиеся в отрасли, хорошей базой для определения цен на свои товары. Опираясь на данный подход, предприятие избавляется от риска, связанного с назначением своей цены, которую рынок может не принять. При таком подходе предприятие, как правило, не меняет цены в связи с изменением его затрат или спроса и сохраняет цены, пока сохраняют свои цены конкуренты. С изменением цен конкурентами предприятие изменяет свои цены, хотя собственные затраты и уровень спроса остаются без изменения.</a:t>
            </a:r>
          </a:p>
          <a:p>
            <a:pPr marL="137160" indent="0">
              <a:buNone/>
            </a:pP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207039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6624736"/>
          </a:xfrm>
        </p:spPr>
        <p:txBody>
          <a:bodyPr>
            <a:normAutofit fontScale="70000" lnSpcReduction="20000"/>
          </a:bodyPr>
          <a:lstStyle/>
          <a:p>
            <a:pPr marL="137160" indent="0">
              <a:buNone/>
            </a:pPr>
            <a:r>
              <a:rPr lang="ru-RU" dirty="0" smtClean="0"/>
              <a:t>	Основными </a:t>
            </a:r>
            <a:r>
              <a:rPr lang="ru-RU" dirty="0"/>
              <a:t>методами ценообразования, ориентированными на конкуренцию, являются </a:t>
            </a:r>
            <a:r>
              <a:rPr lang="ru-RU" dirty="0" smtClean="0"/>
              <a:t>следующие.</a:t>
            </a:r>
          </a:p>
          <a:p>
            <a:pPr marL="137160" indent="0">
              <a:buNone/>
            </a:pPr>
            <a:r>
              <a:rPr lang="ru-RU" dirty="0" smtClean="0"/>
              <a:t>	а) Ориентация </a:t>
            </a:r>
            <a:r>
              <a:rPr lang="ru-RU" dirty="0"/>
              <a:t>на цену отрасли. Такой подход к определению цен прежде всего осуществляется на рынках гомогенных продуктов, преобладает при олигополистической и совершенной конкуренции, находит применение для продуктов международного характера.</a:t>
            </a:r>
          </a:p>
          <a:p>
            <a:pPr marL="137160" indent="0">
              <a:buNone/>
            </a:pPr>
            <a:r>
              <a:rPr lang="ru-RU" dirty="0" smtClean="0"/>
              <a:t>	б) Ориентация </a:t>
            </a:r>
            <a:r>
              <a:rPr lang="ru-RU" dirty="0"/>
              <a:t>на ценового лидера. Различают доминирующее и барометрическое ценовое лидерство. Доминирующее ценовое лидерство имеет место тогда, когда в отрасли есть предприятие, обладающее низкими затратами, а значит, ценовыми преимуществами перед конкурентами. В такой ситуации остальные предприятия ориентируют свою политику цен на политику цен господствующего на рынке производителя и устанавливают цены на свои товары, как правило, на уровне ценовой лидера. Барометрический ценовой лидер-это предприятие, чьи ценовые изменения поддерживаются другими производителями, признающими способность лидера адаптироваться при установлении цены в полном соответствии с изменяющимися рыночными условиями. Остальные предприятия добровольно приспосабливаются ценовому лидеру.</a:t>
            </a:r>
          </a:p>
          <a:p>
            <a:pPr marL="137160" indent="0">
              <a:buNone/>
            </a:pPr>
            <a:r>
              <a:rPr lang="ru-RU" dirty="0" smtClean="0"/>
              <a:t>	в) Ценовой </a:t>
            </a:r>
            <a:r>
              <a:rPr lang="ru-RU" dirty="0"/>
              <a:t>картель-соглашение конкурирующих производителей об установлении единой цены, а также совместного сбыта, квот на объём выпуска для отдельных производителей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709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4.Ценовая политика предприятия.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ru-RU" dirty="0" smtClean="0"/>
              <a:t>	Под </a:t>
            </a:r>
            <a:r>
              <a:rPr lang="ru-RU" dirty="0"/>
              <a:t>политикой цен понимаются общие принципы, которые предприятие придерживается в сфере установления цен на свои товары и услуги.</a:t>
            </a:r>
          </a:p>
          <a:p>
            <a:pPr marL="137160" indent="0">
              <a:buNone/>
            </a:pPr>
            <a:r>
              <a:rPr lang="ru-RU" dirty="0" smtClean="0"/>
              <a:t>	Под </a:t>
            </a:r>
            <a:r>
              <a:rPr lang="ru-RU" dirty="0"/>
              <a:t>стратегией ценообразования понимают набор методов с помощью которых эти принципы можно реализовать на практике.</a:t>
            </a:r>
          </a:p>
          <a:p>
            <a:pPr marL="137160" indent="0">
              <a:buNone/>
            </a:pPr>
            <a:r>
              <a:rPr lang="ru-RU" dirty="0" smtClean="0"/>
              <a:t>	Тактика </a:t>
            </a:r>
            <a:r>
              <a:rPr lang="ru-RU" dirty="0"/>
              <a:t>ценообразования-это набор конкретных практических мер по управлению ценами на продукцию предприятия.</a:t>
            </a:r>
          </a:p>
          <a:p>
            <a:pPr marL="13716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45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144</TotalTime>
  <Words>558</Words>
  <Application>Microsoft Office PowerPoint</Application>
  <PresentationFormat>Экран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Тема Ценообразование </vt:lpstr>
      <vt:lpstr>1. Цена и её функции</vt:lpstr>
      <vt:lpstr>2.Вид цен и их классификация</vt:lpstr>
      <vt:lpstr>Презентация PowerPoint</vt:lpstr>
      <vt:lpstr>3.Методика установления рыночных цен на товары.</vt:lpstr>
      <vt:lpstr>Презентация PowerPoint</vt:lpstr>
      <vt:lpstr>Методы ценообразования, ориентирования на спрос </vt:lpstr>
      <vt:lpstr>Презентация PowerPoint</vt:lpstr>
      <vt:lpstr>4.Ценовая политика предприятия.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Ценообразование </dc:title>
  <dc:creator>Андрей</dc:creator>
  <cp:lastModifiedBy>Андрей</cp:lastModifiedBy>
  <cp:revision>36</cp:revision>
  <dcterms:created xsi:type="dcterms:W3CDTF">2012-11-15T20:23:32Z</dcterms:created>
  <dcterms:modified xsi:type="dcterms:W3CDTF">2012-11-15T22:51:04Z</dcterms:modified>
</cp:coreProperties>
</file>