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70" r:id="rId3"/>
    <p:sldId id="257" r:id="rId4"/>
    <p:sldId id="266" r:id="rId5"/>
    <p:sldId id="268" r:id="rId6"/>
    <p:sldId id="284" r:id="rId7"/>
    <p:sldId id="282" r:id="rId8"/>
    <p:sldId id="279" r:id="rId9"/>
    <p:sldId id="286" r:id="rId10"/>
    <p:sldId id="281" r:id="rId11"/>
    <p:sldId id="287" r:id="rId12"/>
    <p:sldId id="285" r:id="rId13"/>
    <p:sldId id="258" r:id="rId14"/>
    <p:sldId id="27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CF7"/>
    <a:srgbClr val="CEE1F2"/>
    <a:srgbClr val="EF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94434" autoAdjust="0"/>
  </p:normalViewPr>
  <p:slideViewPr>
    <p:cSldViewPr snapToGrid="0">
      <p:cViewPr>
        <p:scale>
          <a:sx n="78" d="100"/>
          <a:sy n="78" d="100"/>
        </p:scale>
        <p:origin x="-258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E07CFE-79B8-4C91-88D1-C544FC6FC16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67F940-AF5F-4484-8BA8-843F5C5AA377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Прибыль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3A33D4-6B34-46EC-B183-8325CF62BF82}" type="parTrans" cxnId="{79BD7C36-AABF-4412-B34B-2AFE5A0290F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4F7A6D-914C-47DC-B7D7-7DF68A9B7AE1}" type="sibTrans" cxnId="{79BD7C36-AABF-4412-B34B-2AFE5A0290F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E1528C-1DBC-4AFB-8965-6FC065D70337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Выручка от реализации выбывшего имущества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F9F7F8-C626-4BF0-9A72-96035B521730}" type="parTrans" cxnId="{62F253A1-95DB-4411-885C-E4306913289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496809-CC92-493A-AAEB-D5FD59AFAE35}" type="sibTrans" cxnId="{62F253A1-95DB-4411-885C-E4306913289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AAD6DF-7330-4406-925A-6E5252A05831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Разница между денежной выручкой и полной себестоимостью продукции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4CC678-E4A4-4BBA-8241-528C74E4402C}" type="parTrans" cxnId="{597D0D95-C536-44DB-97D4-F2063C79E44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95E76A-1B85-4FE1-B091-A5A67A1A5BC0}" type="sibTrans" cxnId="{597D0D95-C536-44DB-97D4-F2063C79E44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B896EE-8D43-4F6E-8DE9-1DF3FC3C8321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Амортизационные отчисления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D734A9-600E-4B24-8C8B-7E1127107F16}" type="sibTrans" cxnId="{1CA9E30B-379E-4415-863F-91DF53DE043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1C0216-AC75-4916-AFCE-FAEA66E3C1E7}" type="parTrans" cxnId="{1CA9E30B-379E-4415-863F-91DF53DE043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84C8D0-B8FE-4E20-A744-EEF06F656A13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Резервный капитал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2E3191-921B-45B5-A202-40FBF34B7267}" type="sibTrans" cxnId="{725ABE6F-3287-44C3-8C89-F9392201C74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600B7F-C9B1-4EEB-B6A9-04D3E0157E10}" type="parTrans" cxnId="{725ABE6F-3287-44C3-8C89-F9392201C74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2935FC-5ECD-4F95-AA36-ABFC865B991E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Отчисления части стоимости основных фондов для возмещения износа предприятия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6B3A2F-8671-4001-AECF-23A6D4A46723}" type="sibTrans" cxnId="{15E5D220-04F5-4C2D-A4BD-BFAD4196A16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5315B6-AD33-485D-8805-BF79ADA8099A}" type="parTrans" cxnId="{15E5D220-04F5-4C2D-A4BD-BFAD4196A16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1C1AC5-AB8D-4E15-95C0-34C020DD466C}" type="pres">
      <dgm:prSet presAssocID="{6BE07CFE-79B8-4C91-88D1-C544FC6FC16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6DC519-F4E2-4735-8C3D-8A1DA6521A37}" type="pres">
      <dgm:prSet presAssocID="{AE67F940-AF5F-4484-8BA8-843F5C5AA377}" presName="parentLin" presStyleCnt="0"/>
      <dgm:spPr/>
    </dgm:pt>
    <dgm:pt modelId="{2C529545-FEFD-4996-9CD8-078F5AC42031}" type="pres">
      <dgm:prSet presAssocID="{AE67F940-AF5F-4484-8BA8-843F5C5AA37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08CCAE0-4EE1-4401-8E3D-42B1602575D1}" type="pres">
      <dgm:prSet presAssocID="{AE67F940-AF5F-4484-8BA8-843F5C5AA37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315701-B566-4493-9D21-5ACF9C8EC47F}" type="pres">
      <dgm:prSet presAssocID="{AE67F940-AF5F-4484-8BA8-843F5C5AA377}" presName="negativeSpace" presStyleCnt="0"/>
      <dgm:spPr/>
    </dgm:pt>
    <dgm:pt modelId="{7CDC4A5D-1BA0-4665-B2A4-FB63474AFB73}" type="pres">
      <dgm:prSet presAssocID="{AE67F940-AF5F-4484-8BA8-843F5C5AA377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31D7A4-43C0-43D8-8F03-DED23585195A}" type="pres">
      <dgm:prSet presAssocID="{FC4F7A6D-914C-47DC-B7D7-7DF68A9B7AE1}" presName="spaceBetweenRectangles" presStyleCnt="0"/>
      <dgm:spPr/>
    </dgm:pt>
    <dgm:pt modelId="{CFC98B8B-BDD7-4838-BE63-E1622FC82D82}" type="pres">
      <dgm:prSet presAssocID="{1DB896EE-8D43-4F6E-8DE9-1DF3FC3C8321}" presName="parentLin" presStyleCnt="0"/>
      <dgm:spPr/>
    </dgm:pt>
    <dgm:pt modelId="{7A1F697F-2AD1-4424-B223-38B0846920D9}" type="pres">
      <dgm:prSet presAssocID="{1DB896EE-8D43-4F6E-8DE9-1DF3FC3C832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B9EB2CF-D07C-4D13-8E49-B664988C2A7A}" type="pres">
      <dgm:prSet presAssocID="{1DB896EE-8D43-4F6E-8DE9-1DF3FC3C832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E647EA-FE5F-4EFA-A0D1-BD1EFA9309AD}" type="pres">
      <dgm:prSet presAssocID="{1DB896EE-8D43-4F6E-8DE9-1DF3FC3C8321}" presName="negativeSpace" presStyleCnt="0"/>
      <dgm:spPr/>
    </dgm:pt>
    <dgm:pt modelId="{FD5F4E87-5AC7-4CC4-8AB4-D4DF2C6932C2}" type="pres">
      <dgm:prSet presAssocID="{1DB896EE-8D43-4F6E-8DE9-1DF3FC3C8321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B13492-8044-495E-B308-DC405329CB41}" type="pres">
      <dgm:prSet presAssocID="{86D734A9-600E-4B24-8C8B-7E1127107F16}" presName="spaceBetweenRectangles" presStyleCnt="0"/>
      <dgm:spPr/>
    </dgm:pt>
    <dgm:pt modelId="{F5F30D8C-575F-44E8-9418-61FECFFF04EA}" type="pres">
      <dgm:prSet presAssocID="{E2E1528C-1DBC-4AFB-8965-6FC065D70337}" presName="parentLin" presStyleCnt="0"/>
      <dgm:spPr/>
    </dgm:pt>
    <dgm:pt modelId="{4CC592E8-D654-405F-A369-C4492027ABA6}" type="pres">
      <dgm:prSet presAssocID="{E2E1528C-1DBC-4AFB-8965-6FC065D70337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75114164-C70C-4B2B-BE1D-81933E3C7760}" type="pres">
      <dgm:prSet presAssocID="{E2E1528C-1DBC-4AFB-8965-6FC065D7033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75E49-9D50-4375-BD97-2A69CDB28835}" type="pres">
      <dgm:prSet presAssocID="{E2E1528C-1DBC-4AFB-8965-6FC065D70337}" presName="negativeSpace" presStyleCnt="0"/>
      <dgm:spPr/>
    </dgm:pt>
    <dgm:pt modelId="{9116EFD4-8C28-462D-BA66-B6D46D90297A}" type="pres">
      <dgm:prSet presAssocID="{E2E1528C-1DBC-4AFB-8965-6FC065D70337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C4C77-8956-4D0C-80F5-F7706A0711A3}" type="pres">
      <dgm:prSet presAssocID="{BD496809-CC92-493A-AAEB-D5FD59AFAE35}" presName="spaceBetweenRectangles" presStyleCnt="0"/>
      <dgm:spPr/>
    </dgm:pt>
    <dgm:pt modelId="{1B51DE95-9359-4CD4-8D76-3FF8BFD9816C}" type="pres">
      <dgm:prSet presAssocID="{CE84C8D0-B8FE-4E20-A744-EEF06F656A13}" presName="parentLin" presStyleCnt="0"/>
      <dgm:spPr/>
    </dgm:pt>
    <dgm:pt modelId="{2E7BCE1B-4A0D-45B7-A0A5-521F77E385BB}" type="pres">
      <dgm:prSet presAssocID="{CE84C8D0-B8FE-4E20-A744-EEF06F656A13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8C1EFA10-0588-4841-A4DB-6D12188C4733}" type="pres">
      <dgm:prSet presAssocID="{CE84C8D0-B8FE-4E20-A744-EEF06F656A1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0EC937-8264-4142-995B-25AF1B26F4D3}" type="pres">
      <dgm:prSet presAssocID="{CE84C8D0-B8FE-4E20-A744-EEF06F656A13}" presName="negativeSpace" presStyleCnt="0"/>
      <dgm:spPr/>
    </dgm:pt>
    <dgm:pt modelId="{55D934E2-831F-4632-9811-ABDB85CE1197}" type="pres">
      <dgm:prSet presAssocID="{CE84C8D0-B8FE-4E20-A744-EEF06F656A1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E7706F5-8F3B-48CA-B661-59415F4730B3}" type="presOf" srcId="{CE84C8D0-B8FE-4E20-A744-EEF06F656A13}" destId="{8C1EFA10-0588-4841-A4DB-6D12188C4733}" srcOrd="1" destOrd="0" presId="urn:microsoft.com/office/officeart/2005/8/layout/list1"/>
    <dgm:cxn modelId="{7CB44F06-8D88-4F58-946D-9DA13C22B2A9}" type="presOf" srcId="{1DB896EE-8D43-4F6E-8DE9-1DF3FC3C8321}" destId="{5B9EB2CF-D07C-4D13-8E49-B664988C2A7A}" srcOrd="1" destOrd="0" presId="urn:microsoft.com/office/officeart/2005/8/layout/list1"/>
    <dgm:cxn modelId="{62F253A1-95DB-4411-885C-E43069132892}" srcId="{6BE07CFE-79B8-4C91-88D1-C544FC6FC164}" destId="{E2E1528C-1DBC-4AFB-8965-6FC065D70337}" srcOrd="2" destOrd="0" parTransId="{A0F9F7F8-C626-4BF0-9A72-96035B521730}" sibTransId="{BD496809-CC92-493A-AAEB-D5FD59AFAE35}"/>
    <dgm:cxn modelId="{E62F9E7F-C78C-421C-B7C3-9D597CF8B971}" type="presOf" srcId="{AE67F940-AF5F-4484-8BA8-843F5C5AA377}" destId="{B08CCAE0-4EE1-4401-8E3D-42B1602575D1}" srcOrd="1" destOrd="0" presId="urn:microsoft.com/office/officeart/2005/8/layout/list1"/>
    <dgm:cxn modelId="{1CA9E30B-379E-4415-863F-91DF53DE0436}" srcId="{6BE07CFE-79B8-4C91-88D1-C544FC6FC164}" destId="{1DB896EE-8D43-4F6E-8DE9-1DF3FC3C8321}" srcOrd="1" destOrd="0" parTransId="{DE1C0216-AC75-4916-AFCE-FAEA66E3C1E7}" sibTransId="{86D734A9-600E-4B24-8C8B-7E1127107F16}"/>
    <dgm:cxn modelId="{00082283-9787-40C0-9215-AF08FA1F47B1}" type="presOf" srcId="{E2E1528C-1DBC-4AFB-8965-6FC065D70337}" destId="{4CC592E8-D654-405F-A369-C4492027ABA6}" srcOrd="0" destOrd="0" presId="urn:microsoft.com/office/officeart/2005/8/layout/list1"/>
    <dgm:cxn modelId="{15E5D220-04F5-4C2D-A4BD-BFAD4196A164}" srcId="{1DB896EE-8D43-4F6E-8DE9-1DF3FC3C8321}" destId="{062935FC-5ECD-4F95-AA36-ABFC865B991E}" srcOrd="0" destOrd="0" parTransId="{EF5315B6-AD33-485D-8805-BF79ADA8099A}" sibTransId="{326B3A2F-8671-4001-AECF-23A6D4A46723}"/>
    <dgm:cxn modelId="{3EABBED1-C7FD-4CA0-B92E-5922036796A8}" type="presOf" srcId="{AE67F940-AF5F-4484-8BA8-843F5C5AA377}" destId="{2C529545-FEFD-4996-9CD8-078F5AC42031}" srcOrd="0" destOrd="0" presId="urn:microsoft.com/office/officeart/2005/8/layout/list1"/>
    <dgm:cxn modelId="{9BBA5AB3-0C98-4019-A5A8-A3631910F556}" type="presOf" srcId="{CE84C8D0-B8FE-4E20-A744-EEF06F656A13}" destId="{2E7BCE1B-4A0D-45B7-A0A5-521F77E385BB}" srcOrd="0" destOrd="0" presId="urn:microsoft.com/office/officeart/2005/8/layout/list1"/>
    <dgm:cxn modelId="{79BD7C36-AABF-4412-B34B-2AFE5A0290FF}" srcId="{6BE07CFE-79B8-4C91-88D1-C544FC6FC164}" destId="{AE67F940-AF5F-4484-8BA8-843F5C5AA377}" srcOrd="0" destOrd="0" parTransId="{0C3A33D4-6B34-46EC-B183-8325CF62BF82}" sibTransId="{FC4F7A6D-914C-47DC-B7D7-7DF68A9B7AE1}"/>
    <dgm:cxn modelId="{D5561DCB-7867-4E44-A96E-35EF9710BB40}" type="presOf" srcId="{E2E1528C-1DBC-4AFB-8965-6FC065D70337}" destId="{75114164-C70C-4B2B-BE1D-81933E3C7760}" srcOrd="1" destOrd="0" presId="urn:microsoft.com/office/officeart/2005/8/layout/list1"/>
    <dgm:cxn modelId="{C8F2C4F3-5BA2-4637-BDB4-A72BE2368E73}" type="presOf" srcId="{71AAD6DF-7330-4406-925A-6E5252A05831}" destId="{7CDC4A5D-1BA0-4665-B2A4-FB63474AFB73}" srcOrd="0" destOrd="0" presId="urn:microsoft.com/office/officeart/2005/8/layout/list1"/>
    <dgm:cxn modelId="{3917237F-0075-4E8D-9F70-8A9A953842E6}" type="presOf" srcId="{062935FC-5ECD-4F95-AA36-ABFC865B991E}" destId="{FD5F4E87-5AC7-4CC4-8AB4-D4DF2C6932C2}" srcOrd="0" destOrd="0" presId="urn:microsoft.com/office/officeart/2005/8/layout/list1"/>
    <dgm:cxn modelId="{725ABE6F-3287-44C3-8C89-F9392201C74A}" srcId="{6BE07CFE-79B8-4C91-88D1-C544FC6FC164}" destId="{CE84C8D0-B8FE-4E20-A744-EEF06F656A13}" srcOrd="3" destOrd="0" parTransId="{D3600B7F-C9B1-4EEB-B6A9-04D3E0157E10}" sibTransId="{E62E3191-921B-45B5-A202-40FBF34B7267}"/>
    <dgm:cxn modelId="{16CD0384-997B-4D78-A725-F289DFACDEF3}" type="presOf" srcId="{1DB896EE-8D43-4F6E-8DE9-1DF3FC3C8321}" destId="{7A1F697F-2AD1-4424-B223-38B0846920D9}" srcOrd="0" destOrd="0" presId="urn:microsoft.com/office/officeart/2005/8/layout/list1"/>
    <dgm:cxn modelId="{597D0D95-C536-44DB-97D4-F2063C79E44E}" srcId="{AE67F940-AF5F-4484-8BA8-843F5C5AA377}" destId="{71AAD6DF-7330-4406-925A-6E5252A05831}" srcOrd="0" destOrd="0" parTransId="{9A4CC678-E4A4-4BBA-8241-528C74E4402C}" sibTransId="{5995E76A-1B85-4FE1-B091-A5A67A1A5BC0}"/>
    <dgm:cxn modelId="{3E532ED4-531D-4610-8A53-2D245FBD5735}" type="presOf" srcId="{6BE07CFE-79B8-4C91-88D1-C544FC6FC164}" destId="{AF1C1AC5-AB8D-4E15-95C0-34C020DD466C}" srcOrd="0" destOrd="0" presId="urn:microsoft.com/office/officeart/2005/8/layout/list1"/>
    <dgm:cxn modelId="{4D054251-DCD2-4531-8626-D859EC98DAF9}" type="presParOf" srcId="{AF1C1AC5-AB8D-4E15-95C0-34C020DD466C}" destId="{456DC519-F4E2-4735-8C3D-8A1DA6521A37}" srcOrd="0" destOrd="0" presId="urn:microsoft.com/office/officeart/2005/8/layout/list1"/>
    <dgm:cxn modelId="{2579F647-CCCB-41A5-A338-77D50A7B5C4A}" type="presParOf" srcId="{456DC519-F4E2-4735-8C3D-8A1DA6521A37}" destId="{2C529545-FEFD-4996-9CD8-078F5AC42031}" srcOrd="0" destOrd="0" presId="urn:microsoft.com/office/officeart/2005/8/layout/list1"/>
    <dgm:cxn modelId="{D7E9E7F2-81CA-4C27-9091-D20E9A9DA05E}" type="presParOf" srcId="{456DC519-F4E2-4735-8C3D-8A1DA6521A37}" destId="{B08CCAE0-4EE1-4401-8E3D-42B1602575D1}" srcOrd="1" destOrd="0" presId="urn:microsoft.com/office/officeart/2005/8/layout/list1"/>
    <dgm:cxn modelId="{EA1806CC-A60B-453D-AF83-DFBB549F8B4D}" type="presParOf" srcId="{AF1C1AC5-AB8D-4E15-95C0-34C020DD466C}" destId="{85315701-B566-4493-9D21-5ACF9C8EC47F}" srcOrd="1" destOrd="0" presId="urn:microsoft.com/office/officeart/2005/8/layout/list1"/>
    <dgm:cxn modelId="{CD82D171-42C4-45F0-88DE-DFB7F2AB9017}" type="presParOf" srcId="{AF1C1AC5-AB8D-4E15-95C0-34C020DD466C}" destId="{7CDC4A5D-1BA0-4665-B2A4-FB63474AFB73}" srcOrd="2" destOrd="0" presId="urn:microsoft.com/office/officeart/2005/8/layout/list1"/>
    <dgm:cxn modelId="{277218CC-7320-46A7-9CE8-6917286C94AD}" type="presParOf" srcId="{AF1C1AC5-AB8D-4E15-95C0-34C020DD466C}" destId="{BB31D7A4-43C0-43D8-8F03-DED23585195A}" srcOrd="3" destOrd="0" presId="urn:microsoft.com/office/officeart/2005/8/layout/list1"/>
    <dgm:cxn modelId="{2BBF9284-C560-4DF4-B873-54D6E7CD6ACE}" type="presParOf" srcId="{AF1C1AC5-AB8D-4E15-95C0-34C020DD466C}" destId="{CFC98B8B-BDD7-4838-BE63-E1622FC82D82}" srcOrd="4" destOrd="0" presId="urn:microsoft.com/office/officeart/2005/8/layout/list1"/>
    <dgm:cxn modelId="{21FC0B86-7467-4921-8E7C-14DE84D5BA2C}" type="presParOf" srcId="{CFC98B8B-BDD7-4838-BE63-E1622FC82D82}" destId="{7A1F697F-2AD1-4424-B223-38B0846920D9}" srcOrd="0" destOrd="0" presId="urn:microsoft.com/office/officeart/2005/8/layout/list1"/>
    <dgm:cxn modelId="{F9ED713A-595F-474F-96AC-B70F60C5F489}" type="presParOf" srcId="{CFC98B8B-BDD7-4838-BE63-E1622FC82D82}" destId="{5B9EB2CF-D07C-4D13-8E49-B664988C2A7A}" srcOrd="1" destOrd="0" presId="urn:microsoft.com/office/officeart/2005/8/layout/list1"/>
    <dgm:cxn modelId="{883E7334-C9C7-4C6D-BA2E-88F1BB301B9C}" type="presParOf" srcId="{AF1C1AC5-AB8D-4E15-95C0-34C020DD466C}" destId="{05E647EA-FE5F-4EFA-A0D1-BD1EFA9309AD}" srcOrd="5" destOrd="0" presId="urn:microsoft.com/office/officeart/2005/8/layout/list1"/>
    <dgm:cxn modelId="{95E7428A-2AA4-4671-A1AB-34F69EE53222}" type="presParOf" srcId="{AF1C1AC5-AB8D-4E15-95C0-34C020DD466C}" destId="{FD5F4E87-5AC7-4CC4-8AB4-D4DF2C6932C2}" srcOrd="6" destOrd="0" presId="urn:microsoft.com/office/officeart/2005/8/layout/list1"/>
    <dgm:cxn modelId="{3102776D-C0BD-4D0B-8527-9AF12033DC78}" type="presParOf" srcId="{AF1C1AC5-AB8D-4E15-95C0-34C020DD466C}" destId="{CEB13492-8044-495E-B308-DC405329CB41}" srcOrd="7" destOrd="0" presId="urn:microsoft.com/office/officeart/2005/8/layout/list1"/>
    <dgm:cxn modelId="{01FCA9DB-D889-4482-B2AF-92D5A7FF4497}" type="presParOf" srcId="{AF1C1AC5-AB8D-4E15-95C0-34C020DD466C}" destId="{F5F30D8C-575F-44E8-9418-61FECFFF04EA}" srcOrd="8" destOrd="0" presId="urn:microsoft.com/office/officeart/2005/8/layout/list1"/>
    <dgm:cxn modelId="{411E9E9B-D744-40DC-BEF9-B2AEB6E3791D}" type="presParOf" srcId="{F5F30D8C-575F-44E8-9418-61FECFFF04EA}" destId="{4CC592E8-D654-405F-A369-C4492027ABA6}" srcOrd="0" destOrd="0" presId="urn:microsoft.com/office/officeart/2005/8/layout/list1"/>
    <dgm:cxn modelId="{87980A84-EAB4-43EE-9DE8-0AF85361DA62}" type="presParOf" srcId="{F5F30D8C-575F-44E8-9418-61FECFFF04EA}" destId="{75114164-C70C-4B2B-BE1D-81933E3C7760}" srcOrd="1" destOrd="0" presId="urn:microsoft.com/office/officeart/2005/8/layout/list1"/>
    <dgm:cxn modelId="{D7013930-48CD-4D39-A110-EAEF4D32542C}" type="presParOf" srcId="{AF1C1AC5-AB8D-4E15-95C0-34C020DD466C}" destId="{34375E49-9D50-4375-BD97-2A69CDB28835}" srcOrd="9" destOrd="0" presId="urn:microsoft.com/office/officeart/2005/8/layout/list1"/>
    <dgm:cxn modelId="{90D00950-E4CF-4C5D-8FC4-0DCB34C68A7C}" type="presParOf" srcId="{AF1C1AC5-AB8D-4E15-95C0-34C020DD466C}" destId="{9116EFD4-8C28-462D-BA66-B6D46D90297A}" srcOrd="10" destOrd="0" presId="urn:microsoft.com/office/officeart/2005/8/layout/list1"/>
    <dgm:cxn modelId="{3B80E719-ABDB-4A2A-91D3-5E21AAEF85F2}" type="presParOf" srcId="{AF1C1AC5-AB8D-4E15-95C0-34C020DD466C}" destId="{01EC4C77-8956-4D0C-80F5-F7706A0711A3}" srcOrd="11" destOrd="0" presId="urn:microsoft.com/office/officeart/2005/8/layout/list1"/>
    <dgm:cxn modelId="{17BE4B89-6C10-49E9-A0D8-E48F14400973}" type="presParOf" srcId="{AF1C1AC5-AB8D-4E15-95C0-34C020DD466C}" destId="{1B51DE95-9359-4CD4-8D76-3FF8BFD9816C}" srcOrd="12" destOrd="0" presId="urn:microsoft.com/office/officeart/2005/8/layout/list1"/>
    <dgm:cxn modelId="{07687561-7C15-498F-98D5-B706AEF4F18F}" type="presParOf" srcId="{1B51DE95-9359-4CD4-8D76-3FF8BFD9816C}" destId="{2E7BCE1B-4A0D-45B7-A0A5-521F77E385BB}" srcOrd="0" destOrd="0" presId="urn:microsoft.com/office/officeart/2005/8/layout/list1"/>
    <dgm:cxn modelId="{31098E7D-FFAA-466F-9A37-E4B1140CA27A}" type="presParOf" srcId="{1B51DE95-9359-4CD4-8D76-3FF8BFD9816C}" destId="{8C1EFA10-0588-4841-A4DB-6D12188C4733}" srcOrd="1" destOrd="0" presId="urn:microsoft.com/office/officeart/2005/8/layout/list1"/>
    <dgm:cxn modelId="{5A74329C-6B8E-4093-8714-EBF3FE7F17CB}" type="presParOf" srcId="{AF1C1AC5-AB8D-4E15-95C0-34C020DD466C}" destId="{440EC937-8264-4142-995B-25AF1B26F4D3}" srcOrd="13" destOrd="0" presId="urn:microsoft.com/office/officeart/2005/8/layout/list1"/>
    <dgm:cxn modelId="{6065EFE1-0464-4B08-B4FD-7AAB85CB372A}" type="presParOf" srcId="{AF1C1AC5-AB8D-4E15-95C0-34C020DD466C}" destId="{55D934E2-831F-4632-9811-ABDB85CE119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E07CFE-79B8-4C91-88D1-C544FC6FC16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67F940-AF5F-4484-8BA8-843F5C5AA377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Устойчивые пассивы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3A33D4-6B34-46EC-B183-8325CF62BF82}" type="parTrans" cxnId="{79BD7C36-AABF-4412-B34B-2AFE5A0290F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4F7A6D-914C-47DC-B7D7-7DF68A9B7AE1}" type="sibTrans" cxnId="{79BD7C36-AABF-4412-B34B-2AFE5A0290F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B896EE-8D43-4F6E-8DE9-1DF3FC3C8321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Целевые поступления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D734A9-600E-4B24-8C8B-7E1127107F16}" type="sibTrans" cxnId="{1CA9E30B-379E-4415-863F-91DF53DE043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1C0216-AC75-4916-AFCE-FAEA66E3C1E7}" type="parTrans" cxnId="{1CA9E30B-379E-4415-863F-91DF53DE043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84C8D0-B8FE-4E20-A744-EEF06F656A13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Кредиты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2E3191-921B-45B5-A202-40FBF34B7267}" type="sibTrans" cxnId="{725ABE6F-3287-44C3-8C89-F9392201C74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600B7F-C9B1-4EEB-B6A9-04D3E0157E10}" type="parTrans" cxnId="{725ABE6F-3287-44C3-8C89-F9392201C74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2935FC-5ECD-4F95-AA36-ABFC865B991E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понимаются использованные по назначению поступления на содержание некоммерческих организаций и ведение ими уставной деятельности, поступившие безвозмездно на основании решений уполномоченных органов; от других организаций и (или) физических лиц.  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6B3A2F-8671-4001-AECF-23A6D4A46723}" type="sibTrans" cxnId="{15E5D220-04F5-4C2D-A4BD-BFAD4196A16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5315B6-AD33-485D-8805-BF79ADA8099A}" type="parTrans" cxnId="{15E5D220-04F5-4C2D-A4BD-BFAD4196A16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AAD6DF-7330-4406-925A-6E5252A05831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заемные оборотные средства, которые не принадлежат предприятию, но по условиям хозяйственного оборота постоянно находятся в его распоряжении, например, задолженность персоналу по заработной плате, резерв предстоящих платежей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95E76A-1B85-4FE1-B091-A5A67A1A5BC0}" type="sibTrans" cxnId="{597D0D95-C536-44DB-97D4-F2063C79E44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4CC678-E4A4-4BBA-8241-528C74E4402C}" type="parTrans" cxnId="{597D0D95-C536-44DB-97D4-F2063C79E44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1C1AC5-AB8D-4E15-95C0-34C020DD466C}" type="pres">
      <dgm:prSet presAssocID="{6BE07CFE-79B8-4C91-88D1-C544FC6FC16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6DC519-F4E2-4735-8C3D-8A1DA6521A37}" type="pres">
      <dgm:prSet presAssocID="{AE67F940-AF5F-4484-8BA8-843F5C5AA377}" presName="parentLin" presStyleCnt="0"/>
      <dgm:spPr/>
    </dgm:pt>
    <dgm:pt modelId="{2C529545-FEFD-4996-9CD8-078F5AC42031}" type="pres">
      <dgm:prSet presAssocID="{AE67F940-AF5F-4484-8BA8-843F5C5AA37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08CCAE0-4EE1-4401-8E3D-42B1602575D1}" type="pres">
      <dgm:prSet presAssocID="{AE67F940-AF5F-4484-8BA8-843F5C5AA37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315701-B566-4493-9D21-5ACF9C8EC47F}" type="pres">
      <dgm:prSet presAssocID="{AE67F940-AF5F-4484-8BA8-843F5C5AA377}" presName="negativeSpace" presStyleCnt="0"/>
      <dgm:spPr/>
    </dgm:pt>
    <dgm:pt modelId="{7CDC4A5D-1BA0-4665-B2A4-FB63474AFB73}" type="pres">
      <dgm:prSet presAssocID="{AE67F940-AF5F-4484-8BA8-843F5C5AA377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31D7A4-43C0-43D8-8F03-DED23585195A}" type="pres">
      <dgm:prSet presAssocID="{FC4F7A6D-914C-47DC-B7D7-7DF68A9B7AE1}" presName="spaceBetweenRectangles" presStyleCnt="0"/>
      <dgm:spPr/>
    </dgm:pt>
    <dgm:pt modelId="{CFC98B8B-BDD7-4838-BE63-E1622FC82D82}" type="pres">
      <dgm:prSet presAssocID="{1DB896EE-8D43-4F6E-8DE9-1DF3FC3C8321}" presName="parentLin" presStyleCnt="0"/>
      <dgm:spPr/>
    </dgm:pt>
    <dgm:pt modelId="{7A1F697F-2AD1-4424-B223-38B0846920D9}" type="pres">
      <dgm:prSet presAssocID="{1DB896EE-8D43-4F6E-8DE9-1DF3FC3C832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B9EB2CF-D07C-4D13-8E49-B664988C2A7A}" type="pres">
      <dgm:prSet presAssocID="{1DB896EE-8D43-4F6E-8DE9-1DF3FC3C832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E647EA-FE5F-4EFA-A0D1-BD1EFA9309AD}" type="pres">
      <dgm:prSet presAssocID="{1DB896EE-8D43-4F6E-8DE9-1DF3FC3C8321}" presName="negativeSpace" presStyleCnt="0"/>
      <dgm:spPr/>
    </dgm:pt>
    <dgm:pt modelId="{FD5F4E87-5AC7-4CC4-8AB4-D4DF2C6932C2}" type="pres">
      <dgm:prSet presAssocID="{1DB896EE-8D43-4F6E-8DE9-1DF3FC3C8321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B13492-8044-495E-B308-DC405329CB41}" type="pres">
      <dgm:prSet presAssocID="{86D734A9-600E-4B24-8C8B-7E1127107F16}" presName="spaceBetweenRectangles" presStyleCnt="0"/>
      <dgm:spPr/>
    </dgm:pt>
    <dgm:pt modelId="{1B51DE95-9359-4CD4-8D76-3FF8BFD9816C}" type="pres">
      <dgm:prSet presAssocID="{CE84C8D0-B8FE-4E20-A744-EEF06F656A13}" presName="parentLin" presStyleCnt="0"/>
      <dgm:spPr/>
    </dgm:pt>
    <dgm:pt modelId="{2E7BCE1B-4A0D-45B7-A0A5-521F77E385BB}" type="pres">
      <dgm:prSet presAssocID="{CE84C8D0-B8FE-4E20-A744-EEF06F656A1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C1EFA10-0588-4841-A4DB-6D12188C4733}" type="pres">
      <dgm:prSet presAssocID="{CE84C8D0-B8FE-4E20-A744-EEF06F656A1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0EC937-8264-4142-995B-25AF1B26F4D3}" type="pres">
      <dgm:prSet presAssocID="{CE84C8D0-B8FE-4E20-A744-EEF06F656A13}" presName="negativeSpace" presStyleCnt="0"/>
      <dgm:spPr/>
    </dgm:pt>
    <dgm:pt modelId="{55D934E2-831F-4632-9811-ABDB85CE1197}" type="pres">
      <dgm:prSet presAssocID="{CE84C8D0-B8FE-4E20-A744-EEF06F656A1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AE733A0-C663-48DF-884E-1CCDDB995288}" type="presOf" srcId="{AE67F940-AF5F-4484-8BA8-843F5C5AA377}" destId="{B08CCAE0-4EE1-4401-8E3D-42B1602575D1}" srcOrd="1" destOrd="0" presId="urn:microsoft.com/office/officeart/2005/8/layout/list1"/>
    <dgm:cxn modelId="{D84D746D-AD56-4882-AC02-2FF722A9C78D}" type="presOf" srcId="{1DB896EE-8D43-4F6E-8DE9-1DF3FC3C8321}" destId="{7A1F697F-2AD1-4424-B223-38B0846920D9}" srcOrd="0" destOrd="0" presId="urn:microsoft.com/office/officeart/2005/8/layout/list1"/>
    <dgm:cxn modelId="{9460D5C9-7400-4B71-8F44-AD36060AD57B}" type="presOf" srcId="{1DB896EE-8D43-4F6E-8DE9-1DF3FC3C8321}" destId="{5B9EB2CF-D07C-4D13-8E49-B664988C2A7A}" srcOrd="1" destOrd="0" presId="urn:microsoft.com/office/officeart/2005/8/layout/list1"/>
    <dgm:cxn modelId="{1CA9E30B-379E-4415-863F-91DF53DE0436}" srcId="{6BE07CFE-79B8-4C91-88D1-C544FC6FC164}" destId="{1DB896EE-8D43-4F6E-8DE9-1DF3FC3C8321}" srcOrd="1" destOrd="0" parTransId="{DE1C0216-AC75-4916-AFCE-FAEA66E3C1E7}" sibTransId="{86D734A9-600E-4B24-8C8B-7E1127107F16}"/>
    <dgm:cxn modelId="{F0457C8C-7A32-4779-9E1A-4EF1244016C3}" type="presOf" srcId="{71AAD6DF-7330-4406-925A-6E5252A05831}" destId="{7CDC4A5D-1BA0-4665-B2A4-FB63474AFB73}" srcOrd="0" destOrd="0" presId="urn:microsoft.com/office/officeart/2005/8/layout/list1"/>
    <dgm:cxn modelId="{15E5D220-04F5-4C2D-A4BD-BFAD4196A164}" srcId="{1DB896EE-8D43-4F6E-8DE9-1DF3FC3C8321}" destId="{062935FC-5ECD-4F95-AA36-ABFC865B991E}" srcOrd="0" destOrd="0" parTransId="{EF5315B6-AD33-485D-8805-BF79ADA8099A}" sibTransId="{326B3A2F-8671-4001-AECF-23A6D4A46723}"/>
    <dgm:cxn modelId="{04135F7A-03ED-485D-9223-A7317710F97F}" type="presOf" srcId="{AE67F940-AF5F-4484-8BA8-843F5C5AA377}" destId="{2C529545-FEFD-4996-9CD8-078F5AC42031}" srcOrd="0" destOrd="0" presId="urn:microsoft.com/office/officeart/2005/8/layout/list1"/>
    <dgm:cxn modelId="{79BD7C36-AABF-4412-B34B-2AFE5A0290FF}" srcId="{6BE07CFE-79B8-4C91-88D1-C544FC6FC164}" destId="{AE67F940-AF5F-4484-8BA8-843F5C5AA377}" srcOrd="0" destOrd="0" parTransId="{0C3A33D4-6B34-46EC-B183-8325CF62BF82}" sibTransId="{FC4F7A6D-914C-47DC-B7D7-7DF68A9B7AE1}"/>
    <dgm:cxn modelId="{685535EC-D0AD-4F76-9F1A-0C211A2C1641}" type="presOf" srcId="{062935FC-5ECD-4F95-AA36-ABFC865B991E}" destId="{FD5F4E87-5AC7-4CC4-8AB4-D4DF2C6932C2}" srcOrd="0" destOrd="0" presId="urn:microsoft.com/office/officeart/2005/8/layout/list1"/>
    <dgm:cxn modelId="{95C82643-D84D-44E0-AC3F-E57F071E4D3E}" type="presOf" srcId="{CE84C8D0-B8FE-4E20-A744-EEF06F656A13}" destId="{2E7BCE1B-4A0D-45B7-A0A5-521F77E385BB}" srcOrd="0" destOrd="0" presId="urn:microsoft.com/office/officeart/2005/8/layout/list1"/>
    <dgm:cxn modelId="{A091EC03-C63D-49D8-969A-757C9D60D34F}" type="presOf" srcId="{6BE07CFE-79B8-4C91-88D1-C544FC6FC164}" destId="{AF1C1AC5-AB8D-4E15-95C0-34C020DD466C}" srcOrd="0" destOrd="0" presId="urn:microsoft.com/office/officeart/2005/8/layout/list1"/>
    <dgm:cxn modelId="{725ABE6F-3287-44C3-8C89-F9392201C74A}" srcId="{6BE07CFE-79B8-4C91-88D1-C544FC6FC164}" destId="{CE84C8D0-B8FE-4E20-A744-EEF06F656A13}" srcOrd="2" destOrd="0" parTransId="{D3600B7F-C9B1-4EEB-B6A9-04D3E0157E10}" sibTransId="{E62E3191-921B-45B5-A202-40FBF34B7267}"/>
    <dgm:cxn modelId="{597D0D95-C536-44DB-97D4-F2063C79E44E}" srcId="{AE67F940-AF5F-4484-8BA8-843F5C5AA377}" destId="{71AAD6DF-7330-4406-925A-6E5252A05831}" srcOrd="0" destOrd="0" parTransId="{9A4CC678-E4A4-4BBA-8241-528C74E4402C}" sibTransId="{5995E76A-1B85-4FE1-B091-A5A67A1A5BC0}"/>
    <dgm:cxn modelId="{AEA4C1D9-9B9A-4971-97B1-F900B2256FE2}" type="presOf" srcId="{CE84C8D0-B8FE-4E20-A744-EEF06F656A13}" destId="{8C1EFA10-0588-4841-A4DB-6D12188C4733}" srcOrd="1" destOrd="0" presId="urn:microsoft.com/office/officeart/2005/8/layout/list1"/>
    <dgm:cxn modelId="{6A32CF10-7EAE-4DDA-8E9E-534B9261D7C3}" type="presParOf" srcId="{AF1C1AC5-AB8D-4E15-95C0-34C020DD466C}" destId="{456DC519-F4E2-4735-8C3D-8A1DA6521A37}" srcOrd="0" destOrd="0" presId="urn:microsoft.com/office/officeart/2005/8/layout/list1"/>
    <dgm:cxn modelId="{B961F311-E92B-4EB6-BA4D-DCEC260E3166}" type="presParOf" srcId="{456DC519-F4E2-4735-8C3D-8A1DA6521A37}" destId="{2C529545-FEFD-4996-9CD8-078F5AC42031}" srcOrd="0" destOrd="0" presId="urn:microsoft.com/office/officeart/2005/8/layout/list1"/>
    <dgm:cxn modelId="{10F324C2-801D-4FF6-82EE-EDE493818DC5}" type="presParOf" srcId="{456DC519-F4E2-4735-8C3D-8A1DA6521A37}" destId="{B08CCAE0-4EE1-4401-8E3D-42B1602575D1}" srcOrd="1" destOrd="0" presId="urn:microsoft.com/office/officeart/2005/8/layout/list1"/>
    <dgm:cxn modelId="{81F0223C-7F85-44E3-8688-C12F39740687}" type="presParOf" srcId="{AF1C1AC5-AB8D-4E15-95C0-34C020DD466C}" destId="{85315701-B566-4493-9D21-5ACF9C8EC47F}" srcOrd="1" destOrd="0" presId="urn:microsoft.com/office/officeart/2005/8/layout/list1"/>
    <dgm:cxn modelId="{D56D4E37-F1CE-49A8-BA0C-DC7ED45F9F2C}" type="presParOf" srcId="{AF1C1AC5-AB8D-4E15-95C0-34C020DD466C}" destId="{7CDC4A5D-1BA0-4665-B2A4-FB63474AFB73}" srcOrd="2" destOrd="0" presId="urn:microsoft.com/office/officeart/2005/8/layout/list1"/>
    <dgm:cxn modelId="{9C0C45FA-19AB-49CD-9442-A5AAD42EB649}" type="presParOf" srcId="{AF1C1AC5-AB8D-4E15-95C0-34C020DD466C}" destId="{BB31D7A4-43C0-43D8-8F03-DED23585195A}" srcOrd="3" destOrd="0" presId="urn:microsoft.com/office/officeart/2005/8/layout/list1"/>
    <dgm:cxn modelId="{3150B45B-165C-4925-A936-E8C192940EF3}" type="presParOf" srcId="{AF1C1AC5-AB8D-4E15-95C0-34C020DD466C}" destId="{CFC98B8B-BDD7-4838-BE63-E1622FC82D82}" srcOrd="4" destOrd="0" presId="urn:microsoft.com/office/officeart/2005/8/layout/list1"/>
    <dgm:cxn modelId="{6515B76D-CD7B-4436-9F52-AFEB640282FC}" type="presParOf" srcId="{CFC98B8B-BDD7-4838-BE63-E1622FC82D82}" destId="{7A1F697F-2AD1-4424-B223-38B0846920D9}" srcOrd="0" destOrd="0" presId="urn:microsoft.com/office/officeart/2005/8/layout/list1"/>
    <dgm:cxn modelId="{263096AE-00D5-413E-8727-8255DEE052A2}" type="presParOf" srcId="{CFC98B8B-BDD7-4838-BE63-E1622FC82D82}" destId="{5B9EB2CF-D07C-4D13-8E49-B664988C2A7A}" srcOrd="1" destOrd="0" presId="urn:microsoft.com/office/officeart/2005/8/layout/list1"/>
    <dgm:cxn modelId="{BF299AEA-828D-4E45-88DC-8D5C6DCFF63D}" type="presParOf" srcId="{AF1C1AC5-AB8D-4E15-95C0-34C020DD466C}" destId="{05E647EA-FE5F-4EFA-A0D1-BD1EFA9309AD}" srcOrd="5" destOrd="0" presId="urn:microsoft.com/office/officeart/2005/8/layout/list1"/>
    <dgm:cxn modelId="{347BE56B-9DBF-45ED-A2A7-EACDB898CD0D}" type="presParOf" srcId="{AF1C1AC5-AB8D-4E15-95C0-34C020DD466C}" destId="{FD5F4E87-5AC7-4CC4-8AB4-D4DF2C6932C2}" srcOrd="6" destOrd="0" presId="urn:microsoft.com/office/officeart/2005/8/layout/list1"/>
    <dgm:cxn modelId="{72334808-BF4D-4FAF-808C-ABC5670FBDB4}" type="presParOf" srcId="{AF1C1AC5-AB8D-4E15-95C0-34C020DD466C}" destId="{CEB13492-8044-495E-B308-DC405329CB41}" srcOrd="7" destOrd="0" presId="urn:microsoft.com/office/officeart/2005/8/layout/list1"/>
    <dgm:cxn modelId="{C472E733-CDF5-4776-8CE6-4D2296EAF14C}" type="presParOf" srcId="{AF1C1AC5-AB8D-4E15-95C0-34C020DD466C}" destId="{1B51DE95-9359-4CD4-8D76-3FF8BFD9816C}" srcOrd="8" destOrd="0" presId="urn:microsoft.com/office/officeart/2005/8/layout/list1"/>
    <dgm:cxn modelId="{C81F59AC-6C9E-462A-8EEF-3BF385E49D7F}" type="presParOf" srcId="{1B51DE95-9359-4CD4-8D76-3FF8BFD9816C}" destId="{2E7BCE1B-4A0D-45B7-A0A5-521F77E385BB}" srcOrd="0" destOrd="0" presId="urn:microsoft.com/office/officeart/2005/8/layout/list1"/>
    <dgm:cxn modelId="{5FC54367-B6AD-45AD-9656-F65F383361E2}" type="presParOf" srcId="{1B51DE95-9359-4CD4-8D76-3FF8BFD9816C}" destId="{8C1EFA10-0588-4841-A4DB-6D12188C4733}" srcOrd="1" destOrd="0" presId="urn:microsoft.com/office/officeart/2005/8/layout/list1"/>
    <dgm:cxn modelId="{9FC4130A-7B75-4532-AA8E-93BE8DD2FF29}" type="presParOf" srcId="{AF1C1AC5-AB8D-4E15-95C0-34C020DD466C}" destId="{440EC937-8264-4142-995B-25AF1B26F4D3}" srcOrd="9" destOrd="0" presId="urn:microsoft.com/office/officeart/2005/8/layout/list1"/>
    <dgm:cxn modelId="{4E6DAD16-1B53-4833-AF40-7BDD486324CE}" type="presParOf" srcId="{AF1C1AC5-AB8D-4E15-95C0-34C020DD466C}" destId="{55D934E2-831F-4632-9811-ABDB85CE119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C4A5D-1BA0-4665-B2A4-FB63474AFB73}">
      <dsp:nvSpPr>
        <dsp:cNvPr id="0" name=""/>
        <dsp:cNvSpPr/>
      </dsp:nvSpPr>
      <dsp:spPr>
        <a:xfrm>
          <a:off x="0" y="409747"/>
          <a:ext cx="11025188" cy="918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5677" tIns="458216" rIns="855677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Разница между денежной выручкой и полной себестоимостью продукции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09747"/>
        <a:ext cx="11025188" cy="918225"/>
      </dsp:txXfrm>
    </dsp:sp>
    <dsp:sp modelId="{B08CCAE0-4EE1-4401-8E3D-42B1602575D1}">
      <dsp:nvSpPr>
        <dsp:cNvPr id="0" name=""/>
        <dsp:cNvSpPr/>
      </dsp:nvSpPr>
      <dsp:spPr>
        <a:xfrm>
          <a:off x="551259" y="85027"/>
          <a:ext cx="7717631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708" tIns="0" rIns="291708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Прибыль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962" y="116730"/>
        <a:ext cx="7654225" cy="586034"/>
      </dsp:txXfrm>
    </dsp:sp>
    <dsp:sp modelId="{FD5F4E87-5AC7-4CC4-8AB4-D4DF2C6932C2}">
      <dsp:nvSpPr>
        <dsp:cNvPr id="0" name=""/>
        <dsp:cNvSpPr/>
      </dsp:nvSpPr>
      <dsp:spPr>
        <a:xfrm>
          <a:off x="0" y="1771492"/>
          <a:ext cx="11025188" cy="121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5677" tIns="458216" rIns="855677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Отчисления части стоимости основных фондов для возмещения износа предприятия 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771492"/>
        <a:ext cx="11025188" cy="1212750"/>
      </dsp:txXfrm>
    </dsp:sp>
    <dsp:sp modelId="{5B9EB2CF-D07C-4D13-8E49-B664988C2A7A}">
      <dsp:nvSpPr>
        <dsp:cNvPr id="0" name=""/>
        <dsp:cNvSpPr/>
      </dsp:nvSpPr>
      <dsp:spPr>
        <a:xfrm>
          <a:off x="551259" y="1446772"/>
          <a:ext cx="7717631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708" tIns="0" rIns="291708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2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Амортизационные отчисления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962" y="1478475"/>
        <a:ext cx="7654225" cy="586034"/>
      </dsp:txXfrm>
    </dsp:sp>
    <dsp:sp modelId="{9116EFD4-8C28-462D-BA66-B6D46D90297A}">
      <dsp:nvSpPr>
        <dsp:cNvPr id="0" name=""/>
        <dsp:cNvSpPr/>
      </dsp:nvSpPr>
      <dsp:spPr>
        <a:xfrm>
          <a:off x="0" y="3427762"/>
          <a:ext cx="1102518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114164-C70C-4B2B-BE1D-81933E3C7760}">
      <dsp:nvSpPr>
        <dsp:cNvPr id="0" name=""/>
        <dsp:cNvSpPr/>
      </dsp:nvSpPr>
      <dsp:spPr>
        <a:xfrm>
          <a:off x="551259" y="3103042"/>
          <a:ext cx="7717631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708" tIns="0" rIns="291708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Выручка от реализации выбывшего имущества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962" y="3134745"/>
        <a:ext cx="7654225" cy="586034"/>
      </dsp:txXfrm>
    </dsp:sp>
    <dsp:sp modelId="{55D934E2-831F-4632-9811-ABDB85CE1197}">
      <dsp:nvSpPr>
        <dsp:cNvPr id="0" name=""/>
        <dsp:cNvSpPr/>
      </dsp:nvSpPr>
      <dsp:spPr>
        <a:xfrm>
          <a:off x="0" y="4425682"/>
          <a:ext cx="1102518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1EFA10-0588-4841-A4DB-6D12188C4733}">
      <dsp:nvSpPr>
        <dsp:cNvPr id="0" name=""/>
        <dsp:cNvSpPr/>
      </dsp:nvSpPr>
      <dsp:spPr>
        <a:xfrm>
          <a:off x="551259" y="4100962"/>
          <a:ext cx="7717631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708" tIns="0" rIns="291708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Резервный капитал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962" y="4132665"/>
        <a:ext cx="7654225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C4A5D-1BA0-4665-B2A4-FB63474AFB73}">
      <dsp:nvSpPr>
        <dsp:cNvPr id="0" name=""/>
        <dsp:cNvSpPr/>
      </dsp:nvSpPr>
      <dsp:spPr>
        <a:xfrm>
          <a:off x="0" y="386954"/>
          <a:ext cx="11025188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5677" tIns="416560" rIns="85567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заемные оборотные средства, которые не принадлежат предприятию, но по условиям хозяйственного оборота постоянно находятся в его распоряжении, например, задолженность персоналу по заработной плате, резерв предстоящих платежей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86954"/>
        <a:ext cx="11025188" cy="1638000"/>
      </dsp:txXfrm>
    </dsp:sp>
    <dsp:sp modelId="{B08CCAE0-4EE1-4401-8E3D-42B1602575D1}">
      <dsp:nvSpPr>
        <dsp:cNvPr id="0" name=""/>
        <dsp:cNvSpPr/>
      </dsp:nvSpPr>
      <dsp:spPr>
        <a:xfrm>
          <a:off x="551259" y="91754"/>
          <a:ext cx="7717631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708" tIns="0" rIns="29170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Устойчивые пассивы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0080" y="120575"/>
        <a:ext cx="7659989" cy="532758"/>
      </dsp:txXfrm>
    </dsp:sp>
    <dsp:sp modelId="{FD5F4E87-5AC7-4CC4-8AB4-D4DF2C6932C2}">
      <dsp:nvSpPr>
        <dsp:cNvPr id="0" name=""/>
        <dsp:cNvSpPr/>
      </dsp:nvSpPr>
      <dsp:spPr>
        <a:xfrm>
          <a:off x="0" y="2428154"/>
          <a:ext cx="11025188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5677" tIns="416560" rIns="85567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понимаются использованные по назначению поступления на содержание некоммерческих организаций и ведение ими уставной деятельности, поступившие безвозмездно на основании решений уполномоченных органов; от других организаций и (или) физических лиц.  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428154"/>
        <a:ext cx="11025188" cy="1638000"/>
      </dsp:txXfrm>
    </dsp:sp>
    <dsp:sp modelId="{5B9EB2CF-D07C-4D13-8E49-B664988C2A7A}">
      <dsp:nvSpPr>
        <dsp:cNvPr id="0" name=""/>
        <dsp:cNvSpPr/>
      </dsp:nvSpPr>
      <dsp:spPr>
        <a:xfrm>
          <a:off x="551259" y="2132954"/>
          <a:ext cx="7717631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708" tIns="0" rIns="29170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Целевые поступления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0080" y="2161775"/>
        <a:ext cx="7659989" cy="532758"/>
      </dsp:txXfrm>
    </dsp:sp>
    <dsp:sp modelId="{55D934E2-831F-4632-9811-ABDB85CE1197}">
      <dsp:nvSpPr>
        <dsp:cNvPr id="0" name=""/>
        <dsp:cNvSpPr/>
      </dsp:nvSpPr>
      <dsp:spPr>
        <a:xfrm>
          <a:off x="0" y="4469355"/>
          <a:ext cx="1102518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1EFA10-0588-4841-A4DB-6D12188C4733}">
      <dsp:nvSpPr>
        <dsp:cNvPr id="0" name=""/>
        <dsp:cNvSpPr/>
      </dsp:nvSpPr>
      <dsp:spPr>
        <a:xfrm>
          <a:off x="551259" y="4174155"/>
          <a:ext cx="7717631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708" tIns="0" rIns="29170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Кредиты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0080" y="4202976"/>
        <a:ext cx="7659989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005BA-0ACA-4660-AC29-0A8335A28B1F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DA26B-2B96-4A6C-B789-4E6BE0929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597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DA26B-2B96-4A6C-B789-4E6BE092998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324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DA26B-2B96-4A6C-B789-4E6BE092998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980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876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72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196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89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715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80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59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26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871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69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87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452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353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354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04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932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086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681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224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56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31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24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t="-17000" b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CE288-43C1-4D07-BBE8-980EDB906BE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3ABFF-5F21-428A-9623-78B3C51E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65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t="-17000" b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CE288-43C1-4D07-BBE8-980EDB906B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3ABFF-5F21-428A-9623-78B3C51E6C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86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3569"/>
            <a:ext cx="10515600" cy="47548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Финансы организации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09089"/>
            <a:ext cx="10515600" cy="224332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финансов организации, их значение и функции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ресурсы организации, их источники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финансовыми ресурсами организации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6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858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БУХГАЛТЕРСКИЙ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2" y="890016"/>
            <a:ext cx="4742688" cy="546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002" y="914401"/>
            <a:ext cx="6561582" cy="536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566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1664" y="292609"/>
            <a:ext cx="10716768" cy="755903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финансовыми ресурсами предп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4920" y="987552"/>
            <a:ext cx="10515600" cy="51284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деятельность предприятия охватывает основные аспекты управления финансами: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-организация финансовой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-планирование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движения денежных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и анализ эффективности использования финансовых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-стимулирование роста объема продаж, прибыли и рентабельности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67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t="-1000" b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648" y="146304"/>
            <a:ext cx="11740896" cy="68275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МЕХАНИЗМ ПРЕДПРИЯТИЯ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668838"/>
              </p:ext>
            </p:extLst>
          </p:nvPr>
        </p:nvGraphicFramePr>
        <p:xfrm>
          <a:off x="524256" y="999746"/>
          <a:ext cx="11167872" cy="521206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7009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669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27743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МЕХАНИЗМ УПРАВЛЕНИЯ ФИНАНСОВЫМИ ОТНОШЕНИЯМИ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4445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 ПРЕДПРИЯТИЯ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ДРУГИМИ ПРЕДПРИЯТИЯМИ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2489">
                <a:tc>
                  <a:txBody>
                    <a:bodyPr/>
                    <a:lstStyle/>
                    <a:p>
                      <a:pPr algn="ctr"/>
                      <a:r>
                        <a:rPr lang="ru-RU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 </a:t>
                      </a: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бюджетами разных уровней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поставщиками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24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внебюджетными фондами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покупателями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35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банками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 строительными, транспортными организациями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248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вышестоящей организацией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иностранными организациями и предприятиями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248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фондовым рынком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337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1649"/>
            <a:ext cx="10515600" cy="463295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792" y="719328"/>
            <a:ext cx="10972800" cy="5457635"/>
          </a:xfrm>
        </p:spPr>
        <p:txBody>
          <a:bodyPr/>
          <a:lstStyle/>
          <a:p>
            <a:pPr marL="0" indent="0">
              <a:buNone/>
            </a:pPr>
            <a:endParaRPr lang="ru-RU" sz="18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Грибов, В.Д., Экономика организации (предприятия) : учебник / В.Д. Грибов, В.П. Грузинов, В.А. Кузьменко. — Москва 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КноРус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2021. — 407 с. — ISBN 978-5-406-02621-2. — URL:https://book.ru/book/936260 (дата обращения: 19.02.2022). — Текст 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</a:t>
            </a:r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69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7168" y="402337"/>
            <a:ext cx="9462377" cy="1011936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система денежных отношений, посредством которых создаются, распределяются и используются фонды денежных ресурсов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295" y="2438400"/>
            <a:ext cx="11595977" cy="4419600"/>
          </a:xfrm>
        </p:spPr>
        <p:txBody>
          <a:bodyPr anchor="ctr">
            <a:normAutofit fontScale="92500" lnSpcReduction="10000"/>
          </a:bodyPr>
          <a:lstStyle/>
          <a:p>
            <a:pPr algn="just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РАСПРЕДЕЛИТЕЛЬНАЯ -распределение финансовых ресурсов по различным направлениям в соответствии с их экономическим назначением и существующим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реализуется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трем направлениям:</a:t>
            </a: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1.Внутри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во взаимосвязанных отношениях между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подразделениями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2.В связях с внешней средой (третьими лицами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3.По линии государственной налоговой службы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: пятиугольник 3">
            <a:extLst>
              <a:ext uri="{FF2B5EF4-FFF2-40B4-BE49-F238E27FC236}">
                <a16:creationId xmlns="" xmlns:a16="http://schemas.microsoft.com/office/drawing/2014/main" id="{4F991F18-21F5-46F3-848C-1522A8678B59}"/>
              </a:ext>
            </a:extLst>
          </p:cNvPr>
          <p:cNvSpPr/>
          <p:nvPr/>
        </p:nvSpPr>
        <p:spPr>
          <a:xfrm>
            <a:off x="486295" y="536448"/>
            <a:ext cx="1976489" cy="877824"/>
          </a:xfrm>
          <a:prstGeom prst="homePlate">
            <a:avLst>
              <a:gd name="adj" fmla="val 4965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ФИНАНСЫ</a:t>
            </a:r>
          </a:p>
        </p:txBody>
      </p:sp>
      <p:sp>
        <p:nvSpPr>
          <p:cNvPr id="6" name="Стрелка: пятиугольник 5">
            <a:extLst>
              <a:ext uri="{FF2B5EF4-FFF2-40B4-BE49-F238E27FC236}">
                <a16:creationId xmlns="" xmlns:a16="http://schemas.microsoft.com/office/drawing/2014/main" id="{DEF798E1-D103-4E0B-BF33-896739A2DB9B}"/>
              </a:ext>
            </a:extLst>
          </p:cNvPr>
          <p:cNvSpPr/>
          <p:nvPr/>
        </p:nvSpPr>
        <p:spPr>
          <a:xfrm rot="5400000">
            <a:off x="6209481" y="-2332422"/>
            <a:ext cx="1024125" cy="8517518"/>
          </a:xfrm>
          <a:prstGeom prst="homePlate">
            <a:avLst>
              <a:gd name="adj" fmla="val 41776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функции:</a:t>
            </a:r>
          </a:p>
        </p:txBody>
      </p:sp>
    </p:spTree>
    <p:extLst>
      <p:ext uri="{BB962C8B-B14F-4D97-AF65-F5344CB8AC3E}">
        <p14:creationId xmlns:p14="http://schemas.microsoft.com/office/powerpoint/2010/main" val="175849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F817CC-D7D8-4853-8E1A-ECC36F06D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43839"/>
            <a:ext cx="11777472" cy="1072897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использования финансов в предприятии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1228837"/>
              </p:ext>
            </p:extLst>
          </p:nvPr>
        </p:nvGraphicFramePr>
        <p:xfrm>
          <a:off x="414528" y="1499617"/>
          <a:ext cx="10997184" cy="5175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7184"/>
              </a:tblGrid>
              <a:tr h="1059053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Самостоятельность в области финансово-хозяйственной деятельности</a:t>
                      </a:r>
                    </a:p>
                  </a:txBody>
                  <a:tcPr/>
                </a:tc>
              </a:tr>
              <a:tr h="403986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Самофинансирование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323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Заинтересованность в результатах работы</a:t>
                      </a:r>
                    </a:p>
                  </a:txBody>
                  <a:tcPr/>
                </a:tc>
              </a:tr>
              <a:tr h="39179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Ответственность за эти результаты</a:t>
                      </a:r>
                    </a:p>
                  </a:txBody>
                  <a:tcPr/>
                </a:tc>
              </a:tr>
              <a:tr h="34912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 финансовых резервов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960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Разделение средств на собственные и заемные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0335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Первоочередность выполнения обязательств перед бюджетом и государственными внебюджетными фондами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0771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Финансовый контроль за деятельностью предприятия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51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860D68-15DA-4F9C-B65A-54D36FA34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274638"/>
            <a:ext cx="11196638" cy="9826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РЕСУРСЫ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4128" y="1889760"/>
            <a:ext cx="57790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совокупность всех денежных средств, которые имеются в распоряжении государства, предприятий, организаций, учреждений для формирования необходимых активов в целях осуществления всех видов деятельности как за счёт доходов, накоплений и капитала, так и за счёт различного вида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136" y="1632458"/>
            <a:ext cx="5071872" cy="478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3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416" y="219457"/>
            <a:ext cx="11582400" cy="1231391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финансовых отношений выделяют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-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предприятиями и организациями в процессе формирования и распределения валового дохода, при оплате поставок, реализации готовой продукции или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-при выпуске и распространении акций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взаимном кредитовании, долевом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участии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-между предприятиями и отдельными работниками в процессе использования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-между юридическими, физическими лицами и банковской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системой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между предприятиями и иностранными партнерами при использовании валютного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240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311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организации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957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енежные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и их эквиваленты, находящиеся в пользовании компанией. Этот тип ресурсов формируется из различных источников, включая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поступления, собственные и заемные средства.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начальном этапе первым источником финансовых ресурсов предприятия является уставной капитал и имущество, приобретенное или созданное за счет вкладов собственников. В дальнейшем состав финансовых ресурсов формируется из внутренних и внешних источников.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них: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1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4BCB79-A755-4055-A670-6E016B41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584" y="251969"/>
            <a:ext cx="11025188" cy="1003807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ФИНАНСОВЫХ РЕСУРСОВ (собственные)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EC001BF8-CEDE-4300-853D-87BA17F943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4727682"/>
              </p:ext>
            </p:extLst>
          </p:nvPr>
        </p:nvGraphicFramePr>
        <p:xfrm>
          <a:off x="747582" y="1434175"/>
          <a:ext cx="11025188" cy="5065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AD32011D-199D-4675-96A9-627B9687C7CA}"/>
              </a:ext>
            </a:extLst>
          </p:cNvPr>
          <p:cNvSpPr/>
          <p:nvPr/>
        </p:nvSpPr>
        <p:spPr>
          <a:xfrm>
            <a:off x="121920" y="6145717"/>
            <a:ext cx="12081440" cy="457449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/>
          <a:lstStyle/>
          <a:p>
            <a:endParaRPr lang="ru-RU">
              <a:solidFill>
                <a:srgbClr val="70AD47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655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881"/>
            <a:ext cx="10515600" cy="46329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ТЧЕТ О ПРИБЫЛЯХ И УБЫТКАХ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312" y="585216"/>
            <a:ext cx="6583680" cy="601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70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4BCB79-A755-4055-A670-6E016B41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584" y="251969"/>
            <a:ext cx="11025188" cy="1003807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ФИНАНСОВЫХ РЕСУРСОВ (заемные)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EC001BF8-CEDE-4300-853D-87BA17F943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6866"/>
              </p:ext>
            </p:extLst>
          </p:nvPr>
        </p:nvGraphicFramePr>
        <p:xfrm>
          <a:off x="747582" y="1434175"/>
          <a:ext cx="11025188" cy="5065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AD32011D-199D-4675-96A9-627B9687C7CA}"/>
              </a:ext>
            </a:extLst>
          </p:cNvPr>
          <p:cNvSpPr/>
          <p:nvPr/>
        </p:nvSpPr>
        <p:spPr>
          <a:xfrm>
            <a:off x="121920" y="6145717"/>
            <a:ext cx="12081440" cy="457449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/>
          <a:lstStyle/>
          <a:p>
            <a:endParaRPr lang="ru-RU">
              <a:solidFill>
                <a:srgbClr val="70AD47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765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588</Words>
  <Application>Microsoft Office PowerPoint</Application>
  <PresentationFormat>Произвольный</PresentationFormat>
  <Paragraphs>83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1_Тема Office</vt:lpstr>
      <vt:lpstr>Тема: Финансы организации</vt:lpstr>
      <vt:lpstr>это система денежных отношений, посредством которых создаются, распределяются и используются фонды денежных ресурсов</vt:lpstr>
      <vt:lpstr> Правила использования финансов в предприятии</vt:lpstr>
      <vt:lpstr>ФИНАНСОВЫЕ РЕСУРСЫ</vt:lpstr>
      <vt:lpstr>В составе финансовых отношений выделяют взаимодействия:</vt:lpstr>
      <vt:lpstr>Финансовые ресурсы организации </vt:lpstr>
      <vt:lpstr>ИСТОЧНИКИ ФИНАНСОВЫХ РЕСУРСОВ (собственные)</vt:lpstr>
      <vt:lpstr>ОТЧЕТ О ПРИБЫЛЯХ И УБЫТКАХ</vt:lpstr>
      <vt:lpstr>ИСТОЧНИКИ ФИНАНСОВЫХ РЕСУРСОВ (заемные)</vt:lpstr>
      <vt:lpstr>БУХГАЛТЕРСКИЙ БАЛАНС</vt:lpstr>
      <vt:lpstr>Управление финансовыми ресурсами предприятия</vt:lpstr>
      <vt:lpstr>ФИНАНСОВЫЙ МЕХАНИЗМ ПРЕДПРИЯТИЯ</vt:lpstr>
      <vt:lpstr>Список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ГАПОУ СО «Красноуфимский аграрный колледж»</dc:title>
  <dc:creator>User</dc:creator>
  <cp:lastModifiedBy>Image&amp;Matros ®</cp:lastModifiedBy>
  <cp:revision>64</cp:revision>
  <dcterms:created xsi:type="dcterms:W3CDTF">2022-02-14T16:48:58Z</dcterms:created>
  <dcterms:modified xsi:type="dcterms:W3CDTF">2022-02-19T13:00:42Z</dcterms:modified>
</cp:coreProperties>
</file>