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2" r:id="rId6"/>
    <p:sldId id="269" r:id="rId7"/>
    <p:sldId id="270" r:id="rId8"/>
    <p:sldId id="264" r:id="rId9"/>
    <p:sldId id="271" r:id="rId10"/>
    <p:sldId id="257" r:id="rId11"/>
    <p:sldId id="261" r:id="rId12"/>
    <p:sldId id="263" r:id="rId13"/>
    <p:sldId id="258" r:id="rId14"/>
    <p:sldId id="274" r:id="rId15"/>
    <p:sldId id="275" r:id="rId16"/>
    <p:sldId id="273" r:id="rId17"/>
    <p:sldId id="259" r:id="rId18"/>
    <p:sldId id="260" r:id="rId19"/>
    <p:sldId id="272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lerk.ru/cdoc/view/nalogovyj-kodeks-rossijskoj-federacii-nk-rf/stata-362-poradok-iscislenia-summy-naloga-i-summ-avansovyh-platezej-po-nalogu/#p_31214" TargetMode="External"/><Relationship Id="rId2" Type="http://schemas.openxmlformats.org/officeDocument/2006/relationships/hyperlink" Target="https://www.klerk.ru/cdoc/view/nalogovyj-kodeks-rossijskoj-federacii-nk-rf/stata-360-nalogovyj-period-otcetnyj-period/#p_3109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&#1057;&#1087;&#1080;&#1089;&#1086;&#1082;%20&#1076;&#1086;&#1088;&#1086;&#1075;&#1086;&#1089;&#1090;&#1086;&#1103;&#1097;&#1080;&#1093;%20&#1072;&#1074;&#1090;&#1086;&#1084;&#1086;&#1073;&#1080;&#1083;&#1077;&#1081;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nalog-nalog.ru/away/?req=doc&amp;base=LAW&amp;n=179199&amp;dst=100012&amp;date=19.06.2020&amp;demo=1&amp;utm_source=nalog-nalog&amp;utm_medium=site&amp;utm_content=registration&amp;utm_term=universal__420fd4901220248ebe99b0317386ae53f40d36da&amp;link_text=%D0%9F%D0%91%D0%A3+10/99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&#1047;&#1072;&#1082;&#1086;&#1085;%20&#1057;&#1054;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&#1047;&#1072;&#1082;&#1086;&#1085;%20&#1057;&#1054;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&#1051;&#1100;&#1075;&#1086;&#1090;&#1099;%20&#1058;&#1053;%202025.doc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&#1053;&#1050;%20&#1056;&#1060;%20&#1057;&#1090;&#1072;&#1074;&#1082;&#1080;%20&#1090;&#1088;&#1072;&#1085;&#1089;&#1087;&#1086;&#1088;&#1090;&#1085;&#1086;&#1075;&#1086;%20&#1085;&#1072;&#1083;&#1086;&#1075;&#1072;.doc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&#1047;&#1072;&#1082;&#1086;&#1085;%20&#1057;&#1054;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&#1047;&#1072;&#1082;&#1086;&#1085;%20&#1057;&#1054;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Транспортный налог</a:t>
            </a:r>
          </a:p>
          <a:p>
            <a:pPr marL="0" indent="0" algn="ct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лава 28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572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55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ПОРЯДОК ИСЧИСЛЕНИЯ ТРАНСПОРТНОГО НАЛОГА</a:t>
            </a: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ТР=НБ*СТ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3816424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49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Авансовые платежи за транспортный налог действуют в большинстве субъектов РФ. Например, авансовые платежи предусмотрены в Московской области,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в Свердловской области — нет. 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Если организация работает в регионе, где авансовые платежи отменены, то налог на транспорт она платит только по итогам года (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п. 1 ст. 360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п. 2 ст. 362 НК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380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6876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уплаты физическими лицами: 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позднее 01.12.2026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 уплаты организациями: 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позднее 02.03.2026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11256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33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856984" cy="5793507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 1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«Краснодарская компания» владеет автомобилем 2023 года выпуска. Мощность двигателя — 140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л.с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Регистрация и место нахождения автомобиля совпадают —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Краснодарский край.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Ставка налога в этом регионе — 25 рублей.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2024 году компания владела автомобилем все 12 месяцев: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140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 25 = 3 500 рублей.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Определяем размер авансового платежа за квартал: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500 / 4 = 875 рублей.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течение года компания платила авансовые платежи за I, II и III кварталы: 875 х 3 = 2625 рублей.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итогу 2024 года компания перечисляет последний платеж до 28 февраля 2025 года с учетом уплаченных авансовых платежей: 3500 — 2625 = 875 рублей.</a:t>
            </a:r>
          </a:p>
        </p:txBody>
      </p:sp>
    </p:spTree>
    <p:extLst>
      <p:ext uri="{BB962C8B-B14F-4D97-AF65-F5344CB8AC3E}">
        <p14:creationId xmlns:p14="http://schemas.microsoft.com/office/powerpoint/2010/main" val="24737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Если стоимость автомобиля более 10 млн рублей, то транспортный налог рассчитывается по-другому — с применением коэффициента 3:</a:t>
            </a: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стоимость автомобиля от 10 до 15 млн рублей, выпущен не позднее 10 лет назад;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стоимость автомобиля от 15 млн рублей, выпущен не позднее 20 лет назад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Список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Минпромторга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 дорогих автомобилей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2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ПРИМЕР 2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5446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«Ленинградская компания» владеет автомобилем стоимостью более 10 млн рублей. Мощность двигателя — 630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л.с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Автомобиль зарегистрирован в Санкт-Петербурге — там же, где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юридическое лицо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Ставка налога в этом регионе для дорогих автомобилей — 150 рублей.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Рассчитываем налог за 2024 года (полные 12 месяцев): 630 (мощность ТС) х 150 (ставка налога) х 3 (коэффициент) = 283 500 рублей.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Если в году компания владеет автомобилем не 12 месяцев, а меньше, то налог рассчитывается с учетом фактического владения. </a:t>
            </a:r>
          </a:p>
        </p:txBody>
      </p:sp>
    </p:spTree>
    <p:extLst>
      <p:ext uri="{BB962C8B-B14F-4D97-AF65-F5344CB8AC3E}">
        <p14:creationId xmlns:p14="http://schemas.microsoft.com/office/powerpoint/2010/main" val="336073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УЧЕТ ТРАНСПОРТНОГО НАЛОГА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08720"/>
            <a:ext cx="8229600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Согласно </a:t>
            </a:r>
            <a:r>
              <a:rPr lang="ru-RU" sz="3300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ПБУ 10/99</a:t>
            </a:r>
            <a:r>
              <a:rPr lang="ru-RU" sz="3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(утверждено приказом Минфина России от 06.05.1999 № 33н) транспортный налог считается расходом по обычному виду деятельности. Как именно он будет показан в учете, связано с тем, где используется транспорт</a:t>
            </a:r>
            <a:r>
              <a:rPr lang="ru-RU" sz="3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3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852922"/>
              </p:ext>
            </p:extLst>
          </p:nvPr>
        </p:nvGraphicFramePr>
        <p:xfrm>
          <a:off x="683568" y="4077072"/>
          <a:ext cx="8173416" cy="2582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3500"/>
                <a:gridCol w="1523857"/>
                <a:gridCol w="1316059"/>
              </a:tblGrid>
              <a:tr h="936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Начислен транспортный налог или аванс по нему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20, 23, 25, 26, 44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68.7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ЕНП признан транспортным налогом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smtClean="0">
                          <a:latin typeface="Times New Roman" pitchFamily="18" charset="0"/>
                          <a:cs typeface="Times New Roman" pitchFamily="18" charset="0"/>
                        </a:rPr>
                        <a:t>68.7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68ЕНП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09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Осуществлена оплата транспортного налога в виде ЕНП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68 ЕНП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64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9073008" cy="85010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ПРОДАЖЕ ТРАНСПОРТНОГО СРЕДСТВА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продаже транспортное средство снимается со старого владельца и ставится на учет новым собственником (например, регистрируется в ГИБДД). Когда ТС перестает числится на организации — с этого времени обязанность по уплате налога прекращается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357 НК,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важна дата, когда ТС снято с учета (п. 3 ст. 362 НК):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 15 числа включительно, то за этот месяц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организация-продавец не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платит налог; 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если после 15 числа — налог за этот месяц нужно будет перечислить.</a:t>
            </a:r>
          </a:p>
        </p:txBody>
      </p:sp>
    </p:spTree>
    <p:extLst>
      <p:ext uri="{BB962C8B-B14F-4D97-AF65-F5344CB8AC3E}">
        <p14:creationId xmlns:p14="http://schemas.microsoft.com/office/powerpoint/2010/main" val="32869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РЕШИТЬ ЗАДАЧУ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Уральская горно-металлургическая компания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владеет автомобилем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 выпуска. Мощность двигателя — 140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л.с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Регистрация и место нахождения автомобиля совпадают —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Свердловская область. </a:t>
            </a:r>
          </a:p>
          <a:p>
            <a:pPr marL="0" indent="0" algn="just">
              <a:buNone/>
            </a:pP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Ставки транспортного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налога в Свердловской области 2024 год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Начислить сумму транспортного налога  за 2025 год.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тразить на счетах бухгалтерского учета.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59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РЕШИТЬ ЗАДАЧУ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Уральская горно-металлургическая компания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владеет автомобилем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18 августа 2025 года. Мощность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двигателя — 140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л.с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Регистрация и место нахождения автомобиля совпадают —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Свердловская область</a:t>
            </a:r>
          </a:p>
          <a:p>
            <a:pPr marL="0" indent="0" algn="just">
              <a:buNone/>
            </a:pP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Ставка транспортного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налога в Свердловской области</a:t>
            </a:r>
          </a:p>
          <a:p>
            <a:pPr marL="0" indent="0" algn="just">
              <a:buNone/>
            </a:pP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Начислить сумму транспортного налога  за 2025 год.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тразить на счетах бухгалтерского учета.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85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Транспортный налог является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региональным налогом,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устанавливается законами субъектов Российской Федерации о налоге (главой 28 НК РФ для федеральной территории «Сириус») и обязателен к уплате на территории соответствующего субъекта Российской Федерации (федеральной территории «Сириус»).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6927"/>
            <a:ext cx="4572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59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Транспортный налог</a:t>
            </a:r>
          </a:p>
          <a:p>
            <a:pPr marL="0" indent="0" algn="ct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лава 28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572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13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034994"/>
            <a:ext cx="8229600" cy="37063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Налогоплательщиками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транспортного налога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признаются лица, на которых в соответствии с законодательством Российской Федерации зарегистрированы транспортные средства, признаваемые объектом налогообложения в соответствии со статьей 358 НК РФ.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9" y="-13005"/>
            <a:ext cx="4572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27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Объектом налогообложения признаются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автомобили, мотоциклы, мотороллеры, автобусы и другие самоходные машины и механизмы на пневматическом и гусеничном ходу, самолеты, вертолеты, теплоходы, яхты, парусные суда, катера, снегоходы, мотосани, моторные лодки, гидроциклы, несамоходные (буксируемые суда) и другие водные и воздушные транспортные средства (далее в настоящей главе - транспортные средства), зарегистрированные в установленном порядке в соответствии с законодательством Российской Федерации</a:t>
            </a:r>
            <a:r>
              <a:rPr lang="ru-RU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431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40846"/>
            <a:ext cx="8229600" cy="410052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Налоговая база</a:t>
            </a:r>
          </a:p>
          <a:p>
            <a:pPr marL="514350" indent="-514350" algn="just">
              <a:buAutoNum type="arabicParenR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отношении транспортных средств, имеющих двигатели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– как мощность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двигателя транспортного средства в лошадиных силах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2) в отношении водных несамоходных (буксируемых) транспортных средств, для которых определяется валовая вместимость,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валовая вместимость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3) в отношении водных и воздушных транспортных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средств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как единица транспортного средства.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563"/>
            <a:ext cx="3816424" cy="254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01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704" y="3212976"/>
            <a:ext cx="8229600" cy="291318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ЛЬГОТЫ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427984" cy="26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98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62515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СТАВКИ НАЛОГА В РФ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822700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82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435280" cy="60486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Ставки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и льготы утверждены документом: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«Закон Свердловской области "Об установлении и введении в действие транспортного налога на территории Свердловской области"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ред. Законов Свердловской области от 22.10.2003 N 25-ОЗ, от 25.11.2004 N 186-ОЗ,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21.11.2005 N 104-ОЗ,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21.07.2006  N 60-ОЗ, от 24.09.2007  N 86-ОЗ, от 17.10.2008 N 83-ОЗ,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15.06.2009 N 32-ОЗ,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18.10.2010 N 75-ОЗ, от 15.06.2011 N 41-ОЗ,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29.10.2013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104-ОЗ, от 06.02.2014 N 2-ОЗ, от 22.05.2014 N 39-ОЗ,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21.12.2015 N 154-ОЗ, от 14.11.2016 N 96-ОЗ, от 03.11.2017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110-ОЗ,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28.05.2018 N 48-ОЗ, от 24.09.2018 N 89-ОЗ,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17.10.2018 N 93-ОЗ,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01.11.2019 N 76-ОЗ, от 21.11.2019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106-ОЗ, от 23.07.2020 N 77-ОЗ,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15.07.2021 N 62-ОЗ,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17.11.2021 N 92-ОЗ, от 02.03.2022 N 4-ОЗ,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26.07.2022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89-ОЗ, от 07.12.2022 N 139-ОЗ, от 01.11.2023 N 89-ОЗ, 14.11.2024 N 119-ОЗ)»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№43-ОЗ от 29.11.2002.</a:t>
            </a:r>
          </a:p>
        </p:txBody>
      </p:sp>
    </p:spTree>
    <p:extLst>
      <p:ext uri="{BB962C8B-B14F-4D97-AF65-F5344CB8AC3E}">
        <p14:creationId xmlns:p14="http://schemas.microsoft.com/office/powerpoint/2010/main" val="360695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1689051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СТАВКИ ТРАНСПОРТНОГО НАЛОГА В СВЕРДЛОВСКОЙ ОБЛАСТИ В 2025 ГОДУ</a:t>
            </a:r>
            <a:b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</a:br>
            <a:endParaRPr lang="ru-RU" dirty="0"/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404664"/>
            <a:ext cx="3822700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03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755</Words>
  <Application>Microsoft Office PowerPoint</Application>
  <PresentationFormat>Экран (4:3)</PresentationFormat>
  <Paragraphs>92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2</vt:lpstr>
      <vt:lpstr>УЧЕТ ТРАНСПОРТНОГО НАЛОГА</vt:lpstr>
      <vt:lpstr>ПРИ ПРОДАЖЕ ТРАНСПОРТНОГО СРЕДСТВА</vt:lpstr>
      <vt:lpstr>РЕШИТЬ ЗАДАЧУ</vt:lpstr>
      <vt:lpstr>РЕШИТЬ ЗАДАЧУ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2025-02-06T12:59:47Z</dcterms:created>
  <dcterms:modified xsi:type="dcterms:W3CDTF">2025-02-06T15:49:50Z</dcterms:modified>
</cp:coreProperties>
</file>